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196"/>
  </p:notesMasterIdLst>
  <p:handoutMasterIdLst>
    <p:handoutMasterId r:id="rId197"/>
  </p:handoutMasterIdLst>
  <p:sldIdLst>
    <p:sldId id="256" r:id="rId2"/>
    <p:sldId id="284" r:id="rId3"/>
    <p:sldId id="326" r:id="rId4"/>
    <p:sldId id="327" r:id="rId5"/>
    <p:sldId id="329" r:id="rId6"/>
    <p:sldId id="330" r:id="rId7"/>
    <p:sldId id="331" r:id="rId8"/>
    <p:sldId id="332" r:id="rId9"/>
    <p:sldId id="334" r:id="rId10"/>
    <p:sldId id="333" r:id="rId11"/>
    <p:sldId id="353" r:id="rId12"/>
    <p:sldId id="525" r:id="rId13"/>
    <p:sldId id="354" r:id="rId14"/>
    <p:sldId id="355" r:id="rId15"/>
    <p:sldId id="356" r:id="rId16"/>
    <p:sldId id="357" r:id="rId17"/>
    <p:sldId id="358" r:id="rId18"/>
    <p:sldId id="361" r:id="rId19"/>
    <p:sldId id="424" r:id="rId20"/>
    <p:sldId id="426" r:id="rId21"/>
    <p:sldId id="427" r:id="rId22"/>
    <p:sldId id="526" r:id="rId23"/>
    <p:sldId id="429" r:id="rId24"/>
    <p:sldId id="360" r:id="rId25"/>
    <p:sldId id="425" r:id="rId26"/>
    <p:sldId id="430" r:id="rId27"/>
    <p:sldId id="363" r:id="rId28"/>
    <p:sldId id="527" r:id="rId29"/>
    <p:sldId id="528" r:id="rId30"/>
    <p:sldId id="529" r:id="rId31"/>
    <p:sldId id="413" r:id="rId32"/>
    <p:sldId id="368" r:id="rId33"/>
    <p:sldId id="364" r:id="rId34"/>
    <p:sldId id="365" r:id="rId35"/>
    <p:sldId id="367" r:id="rId36"/>
    <p:sldId id="431" r:id="rId37"/>
    <p:sldId id="432" r:id="rId38"/>
    <p:sldId id="434" r:id="rId39"/>
    <p:sldId id="433" r:id="rId40"/>
    <p:sldId id="366" r:id="rId41"/>
    <p:sldId id="435" r:id="rId42"/>
    <p:sldId id="437" r:id="rId43"/>
    <p:sldId id="369" r:id="rId44"/>
    <p:sldId id="414" r:id="rId45"/>
    <p:sldId id="415" r:id="rId46"/>
    <p:sldId id="438" r:id="rId47"/>
    <p:sldId id="370" r:id="rId48"/>
    <p:sldId id="371" r:id="rId49"/>
    <p:sldId id="372" r:id="rId50"/>
    <p:sldId id="436" r:id="rId51"/>
    <p:sldId id="439" r:id="rId52"/>
    <p:sldId id="440" r:id="rId53"/>
    <p:sldId id="441" r:id="rId54"/>
    <p:sldId id="442" r:id="rId55"/>
    <p:sldId id="443" r:id="rId56"/>
    <p:sldId id="416" r:id="rId57"/>
    <p:sldId id="522" r:id="rId58"/>
    <p:sldId id="523" r:id="rId59"/>
    <p:sldId id="524" r:id="rId60"/>
    <p:sldId id="521" r:id="rId61"/>
    <p:sldId id="417" r:id="rId62"/>
    <p:sldId id="444" r:id="rId63"/>
    <p:sldId id="445" r:id="rId64"/>
    <p:sldId id="446" r:id="rId65"/>
    <p:sldId id="447" r:id="rId66"/>
    <p:sldId id="448" r:id="rId67"/>
    <p:sldId id="450" r:id="rId68"/>
    <p:sldId id="449" r:id="rId69"/>
    <p:sldId id="373" r:id="rId70"/>
    <p:sldId id="452" r:id="rId71"/>
    <p:sldId id="454" r:id="rId72"/>
    <p:sldId id="455" r:id="rId73"/>
    <p:sldId id="453" r:id="rId74"/>
    <p:sldId id="456" r:id="rId75"/>
    <p:sldId id="374" r:id="rId76"/>
    <p:sldId id="457" r:id="rId77"/>
    <p:sldId id="451" r:id="rId78"/>
    <p:sldId id="458" r:id="rId79"/>
    <p:sldId id="459" r:id="rId80"/>
    <p:sldId id="461" r:id="rId81"/>
    <p:sldId id="460" r:id="rId82"/>
    <p:sldId id="377" r:id="rId83"/>
    <p:sldId id="378" r:id="rId84"/>
    <p:sldId id="379" r:id="rId85"/>
    <p:sldId id="380" r:id="rId86"/>
    <p:sldId id="462" r:id="rId87"/>
    <p:sldId id="418" r:id="rId88"/>
    <p:sldId id="463" r:id="rId89"/>
    <p:sldId id="381" r:id="rId90"/>
    <p:sldId id="464" r:id="rId91"/>
    <p:sldId id="384" r:id="rId92"/>
    <p:sldId id="382" r:id="rId93"/>
    <p:sldId id="383" r:id="rId94"/>
    <p:sldId id="465" r:id="rId95"/>
    <p:sldId id="466" r:id="rId96"/>
    <p:sldId id="385" r:id="rId97"/>
    <p:sldId id="386" r:id="rId98"/>
    <p:sldId id="419" r:id="rId99"/>
    <p:sldId id="467" r:id="rId100"/>
    <p:sldId id="472" r:id="rId101"/>
    <p:sldId id="473" r:id="rId102"/>
    <p:sldId id="535" r:id="rId103"/>
    <p:sldId id="387" r:id="rId104"/>
    <p:sldId id="469" r:id="rId105"/>
    <p:sldId id="471" r:id="rId106"/>
    <p:sldId id="468" r:id="rId107"/>
    <p:sldId id="470" r:id="rId108"/>
    <p:sldId id="389" r:id="rId109"/>
    <p:sldId id="388" r:id="rId110"/>
    <p:sldId id="390" r:id="rId111"/>
    <p:sldId id="391" r:id="rId112"/>
    <p:sldId id="475" r:id="rId113"/>
    <p:sldId id="476" r:id="rId114"/>
    <p:sldId id="477" r:id="rId115"/>
    <p:sldId id="474" r:id="rId116"/>
    <p:sldId id="478" r:id="rId117"/>
    <p:sldId id="479" r:id="rId118"/>
    <p:sldId id="480" r:id="rId119"/>
    <p:sldId id="392" r:id="rId120"/>
    <p:sldId id="394" r:id="rId121"/>
    <p:sldId id="406" r:id="rId122"/>
    <p:sldId id="407" r:id="rId123"/>
    <p:sldId id="530" r:id="rId124"/>
    <p:sldId id="395" r:id="rId125"/>
    <p:sldId id="531" r:id="rId126"/>
    <p:sldId id="481" r:id="rId127"/>
    <p:sldId id="482" r:id="rId128"/>
    <p:sldId id="483" r:id="rId129"/>
    <p:sldId id="396" r:id="rId130"/>
    <p:sldId id="484" r:id="rId131"/>
    <p:sldId id="485" r:id="rId132"/>
    <p:sldId id="486" r:id="rId133"/>
    <p:sldId id="408" r:id="rId134"/>
    <p:sldId id="397" r:id="rId135"/>
    <p:sldId id="532" r:id="rId136"/>
    <p:sldId id="409" r:id="rId137"/>
    <p:sldId id="398" r:id="rId138"/>
    <p:sldId id="410" r:id="rId139"/>
    <p:sldId id="399" r:id="rId140"/>
    <p:sldId id="487" r:id="rId141"/>
    <p:sldId id="488" r:id="rId142"/>
    <p:sldId id="489" r:id="rId143"/>
    <p:sldId id="490" r:id="rId144"/>
    <p:sldId id="491" r:id="rId145"/>
    <p:sldId id="492" r:id="rId146"/>
    <p:sldId id="400" r:id="rId147"/>
    <p:sldId id="401" r:id="rId148"/>
    <p:sldId id="411" r:id="rId149"/>
    <p:sldId id="412" r:id="rId150"/>
    <p:sldId id="501" r:id="rId151"/>
    <p:sldId id="502" r:id="rId152"/>
    <p:sldId id="503" r:id="rId153"/>
    <p:sldId id="493" r:id="rId154"/>
    <p:sldId id="495" r:id="rId155"/>
    <p:sldId id="496" r:id="rId156"/>
    <p:sldId id="497" r:id="rId157"/>
    <p:sldId id="498" r:id="rId158"/>
    <p:sldId id="499" r:id="rId159"/>
    <p:sldId id="500" r:id="rId160"/>
    <p:sldId id="504" r:id="rId161"/>
    <p:sldId id="505" r:id="rId162"/>
    <p:sldId id="506" r:id="rId163"/>
    <p:sldId id="507" r:id="rId164"/>
    <p:sldId id="508" r:id="rId165"/>
    <p:sldId id="534" r:id="rId166"/>
    <p:sldId id="533" r:id="rId167"/>
    <p:sldId id="509" r:id="rId168"/>
    <p:sldId id="420" r:id="rId169"/>
    <p:sldId id="510" r:id="rId170"/>
    <p:sldId id="511" r:id="rId171"/>
    <p:sldId id="512" r:id="rId172"/>
    <p:sldId id="513" r:id="rId173"/>
    <p:sldId id="514" r:id="rId174"/>
    <p:sldId id="517" r:id="rId175"/>
    <p:sldId id="515" r:id="rId176"/>
    <p:sldId id="516" r:id="rId177"/>
    <p:sldId id="549" r:id="rId178"/>
    <p:sldId id="536" r:id="rId179"/>
    <p:sldId id="542" r:id="rId180"/>
    <p:sldId id="541" r:id="rId181"/>
    <p:sldId id="540" r:id="rId182"/>
    <p:sldId id="539" r:id="rId183"/>
    <p:sldId id="538" r:id="rId184"/>
    <p:sldId id="544" r:id="rId185"/>
    <p:sldId id="543" r:id="rId186"/>
    <p:sldId id="537" r:id="rId187"/>
    <p:sldId id="546" r:id="rId188"/>
    <p:sldId id="545" r:id="rId189"/>
    <p:sldId id="548" r:id="rId190"/>
    <p:sldId id="547" r:id="rId191"/>
    <p:sldId id="421" r:id="rId192"/>
    <p:sldId id="422" r:id="rId193"/>
    <p:sldId id="519" r:id="rId194"/>
    <p:sldId id="520" r:id="rId195"/>
  </p:sldIdLst>
  <p:sldSz cx="9144000" cy="6858000" type="screen4x3"/>
  <p:notesSz cx="6858000" cy="9144000"/>
  <p:defaultTex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Arial" pitchFamily="34" charset="0"/>
      </a:defRPr>
    </a:lvl1pPr>
    <a:lvl2pPr marL="457200" algn="ctr" rtl="0" fontAlgn="base">
      <a:spcBef>
        <a:spcPct val="0"/>
      </a:spcBef>
      <a:spcAft>
        <a:spcPct val="0"/>
      </a:spcAft>
      <a:defRPr sz="2400" kern="1200">
        <a:solidFill>
          <a:schemeClr val="tx1"/>
        </a:solidFill>
        <a:latin typeface="Times New Roman" pitchFamily="18" charset="0"/>
        <a:ea typeface="+mn-ea"/>
        <a:cs typeface="Arial" pitchFamily="34" charset="0"/>
      </a:defRPr>
    </a:lvl2pPr>
    <a:lvl3pPr marL="914400" algn="ctr" rtl="0" fontAlgn="base">
      <a:spcBef>
        <a:spcPct val="0"/>
      </a:spcBef>
      <a:spcAft>
        <a:spcPct val="0"/>
      </a:spcAft>
      <a:defRPr sz="2400" kern="1200">
        <a:solidFill>
          <a:schemeClr val="tx1"/>
        </a:solidFill>
        <a:latin typeface="Times New Roman" pitchFamily="18" charset="0"/>
        <a:ea typeface="+mn-ea"/>
        <a:cs typeface="Arial" pitchFamily="34" charset="0"/>
      </a:defRPr>
    </a:lvl3pPr>
    <a:lvl4pPr marL="1371600" algn="ctr" rtl="0" fontAlgn="base">
      <a:spcBef>
        <a:spcPct val="0"/>
      </a:spcBef>
      <a:spcAft>
        <a:spcPct val="0"/>
      </a:spcAft>
      <a:defRPr sz="2400" kern="1200">
        <a:solidFill>
          <a:schemeClr val="tx1"/>
        </a:solidFill>
        <a:latin typeface="Times New Roman" pitchFamily="18" charset="0"/>
        <a:ea typeface="+mn-ea"/>
        <a:cs typeface="Arial" pitchFamily="34" charset="0"/>
      </a:defRPr>
    </a:lvl4pPr>
    <a:lvl5pPr marL="1828800" algn="ctr" rtl="0" fontAlgn="base">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3300"/>
    <a:srgbClr val="FF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60"/>
  </p:normalViewPr>
  <p:slideViewPr>
    <p:cSldViewPr>
      <p:cViewPr>
        <p:scale>
          <a:sx n="75" d="100"/>
          <a:sy n="75" d="100"/>
        </p:scale>
        <p:origin x="123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48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handoutMaster" Target="handoutMasters/handoutMaster1.xml"/><Relationship Id="rId20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n-US"/>
              <a:t>Java Gaddis 4e</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r>
              <a:rPr lang="en-US"/>
              <a:t>CHAPTER 7</a:t>
            </a: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D3FA8620-A84A-47C5-8962-ED663931E037}" type="slidenum">
              <a:rPr lang="en-US"/>
              <a:pPr>
                <a:defRPr/>
              </a:pPr>
              <a:t>‹#›</a:t>
            </a:fld>
            <a:endParaRPr lang="en-US"/>
          </a:p>
        </p:txBody>
      </p:sp>
    </p:spTree>
    <p:extLst>
      <p:ext uri="{BB962C8B-B14F-4D97-AF65-F5344CB8AC3E}">
        <p14:creationId xmlns:p14="http://schemas.microsoft.com/office/powerpoint/2010/main" val="583210744"/>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cs typeface="+mn-cs"/>
              </a:defRPr>
            </a:lvl1pPr>
          </a:lstStyle>
          <a:p>
            <a:pPr>
              <a:defRPr/>
            </a:pPr>
            <a:r>
              <a:rPr lang="en-US"/>
              <a:t>Java Gaddis 4e</a:t>
            </a:r>
          </a:p>
        </p:txBody>
      </p:sp>
      <p:sp>
        <p:nvSpPr>
          <p:cNvPr id="225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r>
              <a:rPr lang="en-US"/>
              <a:t>CHAPTER 7</a:t>
            </a:r>
          </a:p>
        </p:txBody>
      </p:sp>
      <p:sp>
        <p:nvSpPr>
          <p:cNvPr id="176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25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cs typeface="+mn-cs"/>
              </a:defRPr>
            </a:lvl1pPr>
          </a:lstStyle>
          <a:p>
            <a:pPr>
              <a:defRPr/>
            </a:pPr>
            <a:endParaRPr lang="en-US"/>
          </a:p>
        </p:txBody>
      </p:sp>
      <p:sp>
        <p:nvSpPr>
          <p:cNvPr id="225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E1F1FA88-8766-4A63-9915-FFAA9E4E8E61}" type="slidenum">
              <a:rPr lang="en-US"/>
              <a:pPr>
                <a:defRPr/>
              </a:pPr>
              <a:t>‹#›</a:t>
            </a:fld>
            <a:endParaRPr lang="en-US"/>
          </a:p>
        </p:txBody>
      </p:sp>
    </p:spTree>
    <p:extLst>
      <p:ext uri="{BB962C8B-B14F-4D97-AF65-F5344CB8AC3E}">
        <p14:creationId xmlns:p14="http://schemas.microsoft.com/office/powerpoint/2010/main" val="1078834933"/>
      </p:ext>
    </p:extLst>
  </p:cSld>
  <p:clrMap bg1="lt1" tx1="dk1" bg2="lt2" tx2="dk2" accent1="accent1" accent2="accent2" accent3="accent3" accent4="accent4" accent5="accent5" accent6="accent6" hlink="hlink" folHlink="folHlink"/>
  <p:hf ftr="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CB086A6-6E5D-42B0-8200-807CEFFC9E43}" type="slidenum">
              <a:rPr lang="en-US" sz="1200" smtClean="0"/>
              <a:pPr eaLnBrk="1" hangingPunct="1"/>
              <a:t>1</a:t>
            </a:fld>
            <a:endParaRPr lang="en-US" sz="1200" smtClean="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5" name="Date Placeholder 4"/>
          <p:cNvSpPr>
            <a:spLocks noGrp="1"/>
          </p:cNvSpPr>
          <p:nvPr>
            <p:ph type="dt" sz="quarter" idx="1"/>
          </p:nvPr>
        </p:nvSpPr>
        <p:spPr/>
        <p:txBody>
          <a:bodyPr/>
          <a:lstStyle/>
          <a:p>
            <a:pPr>
              <a:defRPr/>
            </a:pPr>
            <a:r>
              <a:rPr lang="en-US" dirty="0"/>
              <a:t>CHAPTER 7</a:t>
            </a:r>
          </a:p>
        </p:txBody>
      </p:sp>
      <p:sp>
        <p:nvSpPr>
          <p:cNvPr id="6" name="Header Placeholder 5"/>
          <p:cNvSpPr>
            <a:spLocks noGrp="1"/>
          </p:cNvSpPr>
          <p:nvPr>
            <p:ph type="hdr" sz="quarter"/>
          </p:nvPr>
        </p:nvSpPr>
        <p:spPr/>
        <p:txBody>
          <a:bodyPr/>
          <a:lstStyle/>
          <a:p>
            <a:pPr>
              <a:defRPr/>
            </a:pPr>
            <a:r>
              <a:rPr lang="en-US" dirty="0"/>
              <a:t>Java Gaddis 4e</a:t>
            </a:r>
          </a:p>
        </p:txBody>
      </p:sp>
    </p:spTree>
    <p:extLst>
      <p:ext uri="{BB962C8B-B14F-4D97-AF65-F5344CB8AC3E}">
        <p14:creationId xmlns:p14="http://schemas.microsoft.com/office/powerpoint/2010/main" val="40170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86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70B2D8C-FC01-4847-AAFB-316CB4E91B13}" type="slidenum">
              <a:rPr lang="en-US" sz="1200" smtClean="0"/>
              <a:pPr eaLnBrk="1" hangingPunct="1"/>
              <a:t>10</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439132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87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64A31CC-D46D-476B-808E-7001EB5EA5A7}" type="slidenum">
              <a:rPr lang="en-US" sz="1200" smtClean="0"/>
              <a:pPr eaLnBrk="1" hangingPunct="1"/>
              <a:t>11</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536112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88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651E595-9EFF-44E7-BAD0-F90D0B4145D5}" type="slidenum">
              <a:rPr lang="en-US" sz="1200" smtClean="0"/>
              <a:pPr eaLnBrk="1" hangingPunct="1"/>
              <a:t>13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65038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89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83E153D-252E-4CDB-9294-8B9E46F5A4AC}" type="slidenum">
              <a:rPr lang="en-US" sz="1200" smtClean="0"/>
              <a:pPr eaLnBrk="1" hangingPunct="1"/>
              <a:t>14</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4094015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90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71ADB04-257C-4DB4-85C0-7B5A41438201}" type="slidenum">
              <a:rPr lang="en-US" sz="1200" smtClean="0"/>
              <a:pPr eaLnBrk="1" hangingPunct="1"/>
              <a:t>15</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05491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91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A8D6163-9FD9-4892-A3CB-3ACB4A3FB715}" type="slidenum">
              <a:rPr lang="en-US" sz="1200" smtClean="0"/>
              <a:pPr eaLnBrk="1" hangingPunct="1"/>
              <a:t>16</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81472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92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2A555B2-A48C-48B2-B24E-F202DD1772DE}" type="slidenum">
              <a:rPr lang="en-US" sz="1200" smtClean="0"/>
              <a:pPr eaLnBrk="1" hangingPunct="1"/>
              <a:t>17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752283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a:ln/>
        </p:spPr>
      </p:sp>
      <p:sp>
        <p:nvSpPr>
          <p:cNvPr id="193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93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64AFFE23-6E83-4634-ABD5-5E9AFF88D528}" type="slidenum">
              <a:rPr lang="en-US" sz="1200" smtClean="0"/>
              <a:pPr eaLnBrk="1" hangingPunct="1"/>
              <a:t>18</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4092850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94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2362643-3D13-4FA2-B515-AF0ED11B4376}" type="slidenum">
              <a:rPr lang="en-US" sz="1200" smtClean="0"/>
              <a:pPr eaLnBrk="1" hangingPunct="1"/>
              <a:t>21</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444278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95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9FA64EA9-1CA6-4459-9E37-04BDCCD7D294}" type="slidenum">
              <a:rPr lang="en-US" sz="1200" smtClean="0"/>
              <a:pPr eaLnBrk="1" hangingPunct="1"/>
              <a:t>23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23506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78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6AD4BB90-A00C-45C4-A179-3C9D974CA833}" type="slidenum">
              <a:rPr lang="en-US" sz="1200" smtClean="0"/>
              <a:pPr eaLnBrk="1" hangingPunct="1"/>
              <a:t>2</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4242799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96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A8B114B-52D7-4676-A18A-3C81424834A6}" type="slidenum">
              <a:rPr lang="en-US" sz="1200" smtClean="0"/>
              <a:pPr eaLnBrk="1" hangingPunct="1"/>
              <a:t>24</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33064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97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CF5E678-3535-4D02-AD29-D4FBAC91FB6F}" type="slidenum">
              <a:rPr lang="en-US" sz="1200" smtClean="0"/>
              <a:pPr eaLnBrk="1" hangingPunct="1"/>
              <a:t>27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953579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98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28F3976-37EC-4EDE-9DAF-218951ECECB2}" type="slidenum">
              <a:rPr lang="en-US" sz="1200" smtClean="0"/>
              <a:pPr eaLnBrk="1" hangingPunct="1"/>
              <a:t>31</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26384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99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40906BC-C741-434B-A682-ECA61373691A}" type="slidenum">
              <a:rPr lang="en-US" sz="1200" smtClean="0"/>
              <a:pPr eaLnBrk="1" hangingPunct="1"/>
              <a:t>32</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395039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00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EE146CE-7BB0-4253-8C91-856D263110A2}" type="slidenum">
              <a:rPr lang="en-US" sz="1200" smtClean="0"/>
              <a:pPr eaLnBrk="1" hangingPunct="1"/>
              <a:t>33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957717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01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0E4104E-44BC-4B04-B540-094005D514BE}" type="slidenum">
              <a:rPr lang="en-US" sz="1200" smtClean="0"/>
              <a:pPr eaLnBrk="1" hangingPunct="1"/>
              <a:t>34</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564762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02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C9D73CA8-94FE-406A-B63C-2C0381D74534}" type="slidenum">
              <a:rPr lang="en-US" sz="1200" smtClean="0"/>
              <a:pPr eaLnBrk="1" hangingPunct="1"/>
              <a:t>35</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431596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03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927C8691-F0D1-478F-8544-42C46072607A}" type="slidenum">
              <a:rPr lang="en-US" sz="1200" smtClean="0"/>
              <a:pPr eaLnBrk="1" hangingPunct="1"/>
              <a:t>40</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185010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04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EBDF5CC-E5B3-466A-8765-57C2BBFB6F06}" type="slidenum">
              <a:rPr lang="en-US" sz="1200" smtClean="0"/>
              <a:pPr eaLnBrk="1" hangingPunct="1"/>
              <a:t>41</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128289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05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D52FDC6-840B-4037-86D0-F526FCD70BAC}" type="slidenum">
              <a:rPr lang="en-US" sz="1200" smtClean="0"/>
              <a:pPr eaLnBrk="1" hangingPunct="1"/>
              <a:t>42</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72347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1AA0C20-EDE9-4FDF-96F5-C20B5872A21B}" type="slidenum">
              <a:rPr lang="en-US" sz="1200" smtClean="0"/>
              <a:pPr eaLnBrk="1" hangingPunct="1"/>
              <a:t>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367789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a:ln/>
        </p:spPr>
      </p:sp>
      <p:sp>
        <p:nvSpPr>
          <p:cNvPr id="206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06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8D04773-C6CA-4DC0-B9D7-F08292495A29}" type="slidenum">
              <a:rPr lang="en-US" sz="1200" smtClean="0"/>
              <a:pPr eaLnBrk="1" hangingPunct="1"/>
              <a:t>43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52070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a:ln/>
        </p:spPr>
      </p:sp>
      <p:sp>
        <p:nvSpPr>
          <p:cNvPr id="207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07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6D6283C1-06FC-4284-B8D9-321C06261637}" type="slidenum">
              <a:rPr lang="en-US" sz="1200" smtClean="0"/>
              <a:pPr eaLnBrk="1" hangingPunct="1"/>
              <a:t>44</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486811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a:ln/>
        </p:spPr>
      </p:sp>
      <p:sp>
        <p:nvSpPr>
          <p:cNvPr id="208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08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73D61D9-FAA1-4AFA-B7B7-879205327255}" type="slidenum">
              <a:rPr lang="en-US" sz="1200" smtClean="0"/>
              <a:pPr eaLnBrk="1" hangingPunct="1"/>
              <a:t>45</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4064428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a:ln/>
        </p:spPr>
      </p:sp>
      <p:sp>
        <p:nvSpPr>
          <p:cNvPr id="209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09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67BF243-66EA-49E2-8229-3DB987A55508}" type="slidenum">
              <a:rPr lang="en-US" sz="1200" smtClean="0"/>
              <a:pPr eaLnBrk="1" hangingPunct="1"/>
              <a:t>46</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658801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a:ln/>
        </p:spPr>
      </p:sp>
      <p:sp>
        <p:nvSpPr>
          <p:cNvPr id="210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10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6E5AC7E9-5D27-4687-B40E-AE61E41B5F95}" type="slidenum">
              <a:rPr lang="en-US" sz="1200" smtClean="0"/>
              <a:pPr eaLnBrk="1" hangingPunct="1"/>
              <a:t>47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369414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a:ln/>
        </p:spPr>
      </p:sp>
      <p:sp>
        <p:nvSpPr>
          <p:cNvPr id="211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11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B792D4A-60AE-4FF1-B351-443FA15B66EC}" type="slidenum">
              <a:rPr lang="en-US" sz="1200" smtClean="0"/>
              <a:pPr eaLnBrk="1" hangingPunct="1"/>
              <a:t>48</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760230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a:ln/>
        </p:spPr>
      </p:sp>
      <p:sp>
        <p:nvSpPr>
          <p:cNvPr id="212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12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332E8D4D-7403-4B3E-B3C6-3BEB9D70FC05}" type="slidenum">
              <a:rPr lang="en-US" sz="1200" smtClean="0"/>
              <a:pPr eaLnBrk="1" hangingPunct="1"/>
              <a:t>49</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725613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214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14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FE84090-8DD5-4B0A-ACF8-A36AAEF09F1A}" type="slidenum">
              <a:rPr lang="en-US" sz="1200" smtClean="0"/>
              <a:pPr eaLnBrk="1" hangingPunct="1"/>
              <a:t>56</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895782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ln/>
        </p:spPr>
      </p:sp>
      <p:sp>
        <p:nvSpPr>
          <p:cNvPr id="215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15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EB80C7DF-51F0-4ECD-BA19-E2A53122CB6E}" type="slidenum">
              <a:rPr lang="en-US" sz="1200" smtClean="0"/>
              <a:pPr eaLnBrk="1" hangingPunct="1"/>
              <a:t>60</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686783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33CFDD5-0AB3-48DE-BFD9-7896918ECBF2}" type="slidenum">
              <a:rPr lang="en-US" sz="1200" smtClean="0"/>
              <a:pPr eaLnBrk="1" hangingPunct="1"/>
              <a:t>61</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61040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80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6721359-979F-4867-8A70-3EE8D60A3D09}" type="slidenum">
              <a:rPr lang="en-US" sz="1200" smtClean="0"/>
              <a:pPr eaLnBrk="1" hangingPunct="1"/>
              <a:t>4</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834423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a:ln/>
        </p:spPr>
      </p:sp>
      <p:sp>
        <p:nvSpPr>
          <p:cNvPr id="217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17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9E08BE0-D974-4CA5-9B94-5E209916AF21}" type="slidenum">
              <a:rPr lang="en-US" sz="1200" smtClean="0"/>
              <a:pPr eaLnBrk="1" hangingPunct="1"/>
              <a:t>62</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408762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a:ln/>
        </p:spPr>
      </p:sp>
      <p:sp>
        <p:nvSpPr>
          <p:cNvPr id="218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18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BB3F0FA-DFB2-4411-A90F-E1B7D8C96478}" type="slidenum">
              <a:rPr lang="en-US" sz="1200" smtClean="0"/>
              <a:pPr eaLnBrk="1" hangingPunct="1"/>
              <a:t>67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570462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a:ln/>
        </p:spPr>
      </p:sp>
      <p:sp>
        <p:nvSpPr>
          <p:cNvPr id="219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19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E414771-11D5-4528-8986-D2ECD619D8A0}" type="slidenum">
              <a:rPr lang="en-US" sz="1200" smtClean="0"/>
              <a:pPr eaLnBrk="1" hangingPunct="1"/>
              <a:t>69</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641925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ln/>
        </p:spPr>
      </p:sp>
      <p:sp>
        <p:nvSpPr>
          <p:cNvPr id="220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20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62D229FD-0802-426A-8EDD-C4897D24E631}" type="slidenum">
              <a:rPr lang="en-US" sz="1200" smtClean="0"/>
              <a:pPr eaLnBrk="1" hangingPunct="1"/>
              <a:t>70</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548564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a:ln/>
        </p:spPr>
      </p:sp>
      <p:sp>
        <p:nvSpPr>
          <p:cNvPr id="221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21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533530D7-D5B7-42FE-A67D-8A5AF1E6CF5C}" type="slidenum">
              <a:rPr lang="en-US" sz="1200" smtClean="0"/>
              <a:pPr eaLnBrk="1" hangingPunct="1"/>
              <a:t>73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3627601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22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A61E1DB-1AAB-44D3-94CF-B13E6B635C8E}" type="slidenum">
              <a:rPr lang="en-US" sz="1200" smtClean="0"/>
              <a:pPr eaLnBrk="1" hangingPunct="1"/>
              <a:t>75</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512335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a:ln/>
        </p:spPr>
      </p:sp>
      <p:sp>
        <p:nvSpPr>
          <p:cNvPr id="223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23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BBB7E41-1538-47EC-962D-8BDBD8BAECC8}" type="slidenum">
              <a:rPr lang="en-US" sz="1200" smtClean="0"/>
              <a:pPr eaLnBrk="1" hangingPunct="1"/>
              <a:t>77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49662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a:ln/>
        </p:spPr>
      </p:sp>
      <p:sp>
        <p:nvSpPr>
          <p:cNvPr id="224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24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CBF8FF67-505F-44B7-94DF-DB06A4A164F8}" type="slidenum">
              <a:rPr lang="en-US" sz="1200" smtClean="0"/>
              <a:pPr eaLnBrk="1" hangingPunct="1"/>
              <a:t>78</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909045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225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25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EED3FF2F-504A-40E0-AB9E-436D44CF2BF0}" type="slidenum">
              <a:rPr lang="en-US" sz="1200" smtClean="0"/>
              <a:pPr eaLnBrk="1" hangingPunct="1"/>
              <a:t>82</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88564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a:ln/>
        </p:spPr>
      </p:sp>
      <p:sp>
        <p:nvSpPr>
          <p:cNvPr id="226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26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9A16CEE0-E283-490F-8447-5597F6C6ED95}" type="slidenum">
              <a:rPr lang="en-US" sz="1200" smtClean="0"/>
              <a:pPr eaLnBrk="1" hangingPunct="1"/>
              <a:t>83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24860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81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E567AAA-AB9D-4911-AE8A-CD19C4892D44}" type="slidenum">
              <a:rPr lang="en-US" sz="1200" smtClean="0"/>
              <a:pPr eaLnBrk="1" hangingPunct="1"/>
              <a:t>5</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106441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a:ln/>
        </p:spPr>
      </p:sp>
      <p:sp>
        <p:nvSpPr>
          <p:cNvPr id="227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27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93136D20-F401-4A4B-B4A4-5D1C5BE939B3}" type="slidenum">
              <a:rPr lang="en-US" sz="1200" smtClean="0"/>
              <a:pPr eaLnBrk="1" hangingPunct="1"/>
              <a:t>84</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581242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a:ln/>
        </p:spPr>
      </p:sp>
      <p:sp>
        <p:nvSpPr>
          <p:cNvPr id="228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28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274270D-A39F-4B80-88E0-A5234E20F660}" type="slidenum">
              <a:rPr lang="en-US" sz="1200" smtClean="0"/>
              <a:pPr eaLnBrk="1" hangingPunct="1"/>
              <a:t>85</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441055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a:ln/>
        </p:spPr>
      </p:sp>
      <p:sp>
        <p:nvSpPr>
          <p:cNvPr id="229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29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9A65D891-C57B-493E-887C-EBF2BDA393B3}" type="slidenum">
              <a:rPr lang="en-US" sz="1200" smtClean="0"/>
              <a:pPr eaLnBrk="1" hangingPunct="1"/>
              <a:t>87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4038894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a:ln/>
        </p:spPr>
      </p:sp>
      <p:sp>
        <p:nvSpPr>
          <p:cNvPr id="230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30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46F9AAF-02F1-4C73-B75E-3BC6DC5A1EB4}" type="slidenum">
              <a:rPr lang="en-US" sz="1200" smtClean="0"/>
              <a:pPr eaLnBrk="1" hangingPunct="1"/>
              <a:t>89</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493045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31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B7B9C5E-77E3-4085-AC3C-592ACA1BC0D7}" type="slidenum">
              <a:rPr lang="en-US" sz="1200" smtClean="0"/>
              <a:pPr eaLnBrk="1" hangingPunct="1"/>
              <a:t>91</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1767762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32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EDEF2A1D-7AD2-4B75-A216-05C5B345C666}" type="slidenum">
              <a:rPr lang="en-US" sz="1200" smtClean="0"/>
              <a:pPr eaLnBrk="1" hangingPunct="1"/>
              <a:t>92</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7946520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33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171D749-1B8C-4AE6-9D24-595C6013A937}" type="slidenum">
              <a:rPr lang="en-US" sz="1200" smtClean="0"/>
              <a:pPr eaLnBrk="1" hangingPunct="1"/>
              <a:t>93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6562572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34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A3A1A05-935C-4818-A42E-495F2DC77DDA}" type="slidenum">
              <a:rPr lang="en-US" sz="1200" smtClean="0"/>
              <a:pPr eaLnBrk="1" hangingPunct="1"/>
              <a:t>96</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683999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35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5F0CD123-30EC-4720-99B2-1FAA5A593B5F}" type="slidenum">
              <a:rPr lang="en-US" sz="1200" smtClean="0"/>
              <a:pPr eaLnBrk="1" hangingPunct="1"/>
              <a:t>97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96498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36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5A0A417A-069C-43DA-BD64-D01900AD6472}" type="slidenum">
              <a:rPr lang="en-US" sz="1200" smtClean="0"/>
              <a:pPr eaLnBrk="1" hangingPunct="1"/>
              <a:t>98</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62750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82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D7D20DF4-055D-4213-A05F-33E4D616E3CF}" type="slidenum">
              <a:rPr lang="en-US" sz="1200" smtClean="0"/>
              <a:pPr eaLnBrk="1" hangingPunct="1"/>
              <a:t>6</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813152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37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2F3209C4-276B-42D0-B436-A8E68552ECB8}" type="slidenum">
              <a:rPr lang="en-US" sz="1200" smtClean="0"/>
              <a:pPr eaLnBrk="1" hangingPunct="1"/>
              <a:t>103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9090822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38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90F6D95F-8818-493C-B92B-A638430B636B}" type="slidenum">
              <a:rPr lang="en-US" sz="1200" smtClean="0"/>
              <a:pPr eaLnBrk="1" hangingPunct="1"/>
              <a:t>104</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4244200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39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11288F7-E9D4-47D8-97DE-D0C08E508253}" type="slidenum">
              <a:rPr lang="en-US" sz="1200" smtClean="0"/>
              <a:pPr eaLnBrk="1" hangingPunct="1"/>
              <a:t>105</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3809375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40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3C3C9C2-E6CC-44A7-B2A7-83628BCD33CD}" type="slidenum">
              <a:rPr lang="en-US" sz="1200" smtClean="0"/>
              <a:pPr eaLnBrk="1" hangingPunct="1"/>
              <a:t>107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837115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41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6DF1011-0578-42DD-8147-3F731D0D248E}" type="slidenum">
              <a:rPr lang="en-US" sz="1200" smtClean="0"/>
              <a:pPr eaLnBrk="1" hangingPunct="1"/>
              <a:t>108</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0226464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42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4D0AF44-9E69-4895-B408-E7E288B0C854}" type="slidenum">
              <a:rPr lang="en-US" sz="1200" smtClean="0"/>
              <a:pPr eaLnBrk="1" hangingPunct="1"/>
              <a:t>109</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42128014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43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5C5313C-AC05-497C-9E91-312367FAE5DE}" type="slidenum">
              <a:rPr lang="en-US" sz="1200" smtClean="0"/>
              <a:pPr eaLnBrk="1" hangingPunct="1"/>
              <a:t>110</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0432986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44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280E73FE-A91F-46AA-8124-CA34C0EF0DC4}" type="slidenum">
              <a:rPr lang="en-US" sz="1200" smtClean="0"/>
              <a:pPr eaLnBrk="1" hangingPunct="1"/>
              <a:t>119</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5826012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45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6933F06B-E982-4BE4-BF93-3DF919D40FA7}" type="slidenum">
              <a:rPr lang="en-US" sz="1200" smtClean="0"/>
              <a:pPr eaLnBrk="1" hangingPunct="1"/>
              <a:t>120</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395184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46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4A88031-2651-4F2C-86FE-5A626BACAD09}" type="slidenum">
              <a:rPr lang="en-US" sz="1200" smtClean="0"/>
              <a:pPr eaLnBrk="1" hangingPunct="1"/>
              <a:t>121</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494467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83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26705F25-FF80-494B-9D6D-B218CC06DB40}" type="slidenum">
              <a:rPr lang="en-US" sz="1200" smtClean="0"/>
              <a:pPr eaLnBrk="1" hangingPunct="1"/>
              <a:t>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5162404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47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D7824AE5-2E44-4E5B-AF6C-02571A18566B}" type="slidenum">
              <a:rPr lang="en-US" sz="1200" smtClean="0"/>
              <a:pPr eaLnBrk="1" hangingPunct="1"/>
              <a:t>122</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9601025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48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50563AEF-8C7B-4BF4-9DA8-EA16B8FD1E78}" type="slidenum">
              <a:rPr lang="en-US" sz="1200" smtClean="0"/>
              <a:pPr eaLnBrk="1" hangingPunct="1"/>
              <a:t>124</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7065676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49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7F269E5-DE77-44DA-B46C-CC661A67D56A}" type="slidenum">
              <a:rPr lang="en-US" sz="1200" smtClean="0"/>
              <a:pPr eaLnBrk="1" hangingPunct="1"/>
              <a:t>129</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3040579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50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27A0CC42-5396-41CF-8E5B-23476F52323A}" type="slidenum">
              <a:rPr lang="en-US" sz="1200" smtClean="0"/>
              <a:pPr eaLnBrk="1" hangingPunct="1"/>
              <a:t>133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7918573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51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9423B85-5D65-46B1-A472-5AE94C65976F}" type="slidenum">
              <a:rPr lang="en-US" sz="1200" smtClean="0"/>
              <a:pPr eaLnBrk="1" hangingPunct="1"/>
              <a:t>134</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5099978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52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C53D5AE4-5841-4CE2-9FD8-710A0D2D8D7A}" type="slidenum">
              <a:rPr lang="en-US" sz="1200" smtClean="0"/>
              <a:pPr eaLnBrk="1" hangingPunct="1"/>
              <a:t>136</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5336358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53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2931C78-D1CE-4625-BD82-2D1F9BEF3194}" type="slidenum">
              <a:rPr lang="en-US" sz="1200" smtClean="0"/>
              <a:pPr eaLnBrk="1" hangingPunct="1"/>
              <a:t>137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0414636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54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9DBC3E71-6EA9-4190-8C95-984D3EE0CE1E}" type="slidenum">
              <a:rPr lang="en-US" sz="1200" smtClean="0"/>
              <a:pPr eaLnBrk="1" hangingPunct="1"/>
              <a:t>138</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8479965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56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9F619AB8-6DA7-4895-9D12-D7B0BB941F58}" type="slidenum">
              <a:rPr lang="en-US" sz="1200" smtClean="0"/>
              <a:pPr eaLnBrk="1" hangingPunct="1"/>
              <a:t>139</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6794347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57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EF0F5FD7-D01F-489A-9B50-C171FA6DCFAA}" type="slidenum">
              <a:rPr lang="en-US" sz="1200" smtClean="0"/>
              <a:pPr eaLnBrk="1" hangingPunct="1"/>
              <a:t>146</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851511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84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2B7B0C3-9992-4D47-9D2D-8B16617D629A}" type="slidenum">
              <a:rPr lang="en-US" sz="1200" smtClean="0"/>
              <a:pPr eaLnBrk="1" hangingPunct="1"/>
              <a:t>8</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41787012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58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6B022EB-2296-4AF5-ADF4-3ECB8F4B5C3F}" type="slidenum">
              <a:rPr lang="en-US" sz="1200" smtClean="0"/>
              <a:pPr eaLnBrk="1" hangingPunct="1"/>
              <a:t>147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7865750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59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AE57B9E-D149-467B-87C0-01A2D23FBE79}" type="slidenum">
              <a:rPr lang="en-US" sz="1200" smtClean="0"/>
              <a:pPr eaLnBrk="1" hangingPunct="1"/>
              <a:t>148</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765022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0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235AD6C5-14FF-424E-9663-B147E5DC95CB}" type="slidenum">
              <a:rPr lang="en-US" sz="1200" smtClean="0"/>
              <a:pPr eaLnBrk="1" hangingPunct="1"/>
              <a:t>149</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0093470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1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FE93EC9-DF26-47EE-A02A-9D2F044D4238}" type="slidenum">
              <a:rPr lang="en-US" sz="1200" smtClean="0"/>
              <a:pPr eaLnBrk="1" hangingPunct="1"/>
              <a:t>153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7501410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a:ln/>
        </p:spPr>
      </p:sp>
      <p:sp>
        <p:nvSpPr>
          <p:cNvPr id="262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2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24F55D5-51E9-4B72-A62B-73F26D8BA18F}" type="slidenum">
              <a:rPr lang="en-US" sz="1200" smtClean="0"/>
              <a:pPr eaLnBrk="1" hangingPunct="1"/>
              <a:t>154</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7297688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a:ln/>
        </p:spPr>
      </p:sp>
      <p:sp>
        <p:nvSpPr>
          <p:cNvPr id="263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3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AD521D1-CC21-4607-BB4D-366DBEE31860}" type="slidenum">
              <a:rPr lang="en-US" sz="1200" smtClean="0"/>
              <a:pPr eaLnBrk="1" hangingPunct="1"/>
              <a:t>155</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4833856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a:ln/>
        </p:spPr>
      </p:sp>
      <p:sp>
        <p:nvSpPr>
          <p:cNvPr id="264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4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514F16C3-1FAB-45EB-92A5-507AEDFBF7FF}" type="slidenum">
              <a:rPr lang="en-US" sz="1200" smtClean="0"/>
              <a:pPr eaLnBrk="1" hangingPunct="1"/>
              <a:t>156</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9929302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a:ln/>
        </p:spPr>
      </p:sp>
      <p:sp>
        <p:nvSpPr>
          <p:cNvPr id="265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5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7B6DF4CF-7BD6-4A3B-A1C5-A5BF01164B27}" type="slidenum">
              <a:rPr lang="en-US" sz="1200" smtClean="0"/>
              <a:pPr eaLnBrk="1" hangingPunct="1"/>
              <a:t>157</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8463840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6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94F8214-3D01-4EAA-AA99-841C4B8D00E4}" type="slidenum">
              <a:rPr lang="en-US" sz="1200" smtClean="0"/>
              <a:pPr eaLnBrk="1" hangingPunct="1"/>
              <a:t>158</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570343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a:ln/>
        </p:spPr>
      </p:sp>
      <p:sp>
        <p:nvSpPr>
          <p:cNvPr id="267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7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95C7BD3-1B20-466B-B4E3-193D6153576C}" type="slidenum">
              <a:rPr lang="en-US" sz="1200" smtClean="0"/>
              <a:pPr eaLnBrk="1" hangingPunct="1"/>
              <a:t>159</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260840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85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984781BA-EA95-469E-B73C-40F0C4800B5B}" type="slidenum">
              <a:rPr lang="en-US" sz="1200" smtClean="0"/>
              <a:pPr eaLnBrk="1" hangingPunct="1"/>
              <a:t>9</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21897532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p:cNvSpPr>
            <a:spLocks noGrp="1" noRot="1" noChangeAspect="1" noTextEdit="1"/>
          </p:cNvSpPr>
          <p:nvPr>
            <p:ph type="sldImg"/>
          </p:nvPr>
        </p:nvSpPr>
        <p:spPr>
          <a:ln/>
        </p:spPr>
      </p:sp>
      <p:sp>
        <p:nvSpPr>
          <p:cNvPr id="268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8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C474498-244B-4B04-9093-CC339D38DB02}" type="slidenum">
              <a:rPr lang="en-US" sz="1200" smtClean="0"/>
              <a:pPr eaLnBrk="1" hangingPunct="1"/>
              <a:t>160</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10818824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a:ln/>
        </p:spPr>
      </p:sp>
      <p:sp>
        <p:nvSpPr>
          <p:cNvPr id="269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9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83F6E6A-D1E1-4AD1-9E40-F9D8EFA976B6}" type="slidenum">
              <a:rPr lang="en-US" sz="1200" smtClean="0"/>
              <a:pPr eaLnBrk="1" hangingPunct="1"/>
              <a:t>164</a:t>
            </a:fld>
            <a:endParaRPr lang="en-US" sz="1200" smtClean="0"/>
          </a:p>
        </p:txBody>
      </p:sp>
      <p:sp>
        <p:nvSpPr>
          <p:cNvPr id="5" name="Date Placeholder 4"/>
          <p:cNvSpPr>
            <a:spLocks noGrp="1"/>
          </p:cNvSpPr>
          <p:nvPr>
            <p:ph type="dt" sz="quarter" idx="1"/>
          </p:nvPr>
        </p:nvSpPr>
        <p:spPr/>
        <p:txBody>
          <a:bodyPr/>
          <a:lstStyle/>
          <a:p>
            <a:pPr>
              <a:defRPr/>
            </a:pPr>
            <a:r>
              <a:rPr lang="en-US" dirty="0"/>
              <a:t>CHAPTER 7</a:t>
            </a:r>
          </a:p>
        </p:txBody>
      </p:sp>
      <p:sp>
        <p:nvSpPr>
          <p:cNvPr id="6" name="Header Placeholder 5"/>
          <p:cNvSpPr>
            <a:spLocks noGrp="1"/>
          </p:cNvSpPr>
          <p:nvPr>
            <p:ph type="hdr" sz="quarter"/>
          </p:nvPr>
        </p:nvSpPr>
        <p:spPr/>
        <p:txBody>
          <a:bodyPr/>
          <a:lstStyle/>
          <a:p>
            <a:pPr>
              <a:defRPr/>
            </a:pPr>
            <a:r>
              <a:rPr lang="en-US" dirty="0"/>
              <a:t>Java Gaddis 4e</a:t>
            </a:r>
          </a:p>
        </p:txBody>
      </p:sp>
    </p:spTree>
    <p:extLst>
      <p:ext uri="{BB962C8B-B14F-4D97-AF65-F5344CB8AC3E}">
        <p14:creationId xmlns:p14="http://schemas.microsoft.com/office/powerpoint/2010/main" val="35534086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a:ln/>
        </p:spPr>
      </p:sp>
      <p:sp>
        <p:nvSpPr>
          <p:cNvPr id="270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70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51389395-474E-44E5-94A1-58DA4A634048}" type="slidenum">
              <a:rPr lang="en-US" sz="1200" smtClean="0"/>
              <a:pPr eaLnBrk="1" hangingPunct="1"/>
              <a:t>165</a:t>
            </a:fld>
            <a:endParaRPr lang="en-US" sz="1200" smtClean="0"/>
          </a:p>
        </p:txBody>
      </p:sp>
      <p:sp>
        <p:nvSpPr>
          <p:cNvPr id="5" name="Date Placeholder 4"/>
          <p:cNvSpPr>
            <a:spLocks noGrp="1"/>
          </p:cNvSpPr>
          <p:nvPr>
            <p:ph type="dt" sz="quarter" idx="1"/>
          </p:nvPr>
        </p:nvSpPr>
        <p:spPr/>
        <p:txBody>
          <a:bodyPr/>
          <a:lstStyle/>
          <a:p>
            <a:pPr>
              <a:defRPr/>
            </a:pPr>
            <a:r>
              <a:rPr lang="en-US" dirty="0"/>
              <a:t>CHAPTER 7</a:t>
            </a:r>
          </a:p>
        </p:txBody>
      </p:sp>
      <p:sp>
        <p:nvSpPr>
          <p:cNvPr id="6" name="Header Placeholder 5"/>
          <p:cNvSpPr>
            <a:spLocks noGrp="1"/>
          </p:cNvSpPr>
          <p:nvPr>
            <p:ph type="hdr" sz="quarter"/>
          </p:nvPr>
        </p:nvSpPr>
        <p:spPr/>
        <p:txBody>
          <a:bodyPr/>
          <a:lstStyle/>
          <a:p>
            <a:pPr>
              <a:defRPr/>
            </a:pPr>
            <a:r>
              <a:rPr lang="en-US" dirty="0"/>
              <a:t>Java Gaddis 4e</a:t>
            </a:r>
          </a:p>
        </p:txBody>
      </p:sp>
    </p:spTree>
    <p:extLst>
      <p:ext uri="{BB962C8B-B14F-4D97-AF65-F5344CB8AC3E}">
        <p14:creationId xmlns:p14="http://schemas.microsoft.com/office/powerpoint/2010/main" val="27708728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a:ln/>
        </p:spPr>
      </p:sp>
      <p:sp>
        <p:nvSpPr>
          <p:cNvPr id="269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9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83F6E6A-D1E1-4AD1-9E40-F9D8EFA976B6}" type="slidenum">
              <a:rPr lang="en-US" sz="1200" smtClean="0"/>
              <a:pPr eaLnBrk="1" hangingPunct="1"/>
              <a:t>166</a:t>
            </a:fld>
            <a:endParaRPr lang="en-US" sz="1200" smtClean="0"/>
          </a:p>
        </p:txBody>
      </p:sp>
      <p:sp>
        <p:nvSpPr>
          <p:cNvPr id="5" name="Date Placeholder 4"/>
          <p:cNvSpPr>
            <a:spLocks noGrp="1"/>
          </p:cNvSpPr>
          <p:nvPr>
            <p:ph type="dt" sz="quarter" idx="1"/>
          </p:nvPr>
        </p:nvSpPr>
        <p:spPr/>
        <p:txBody>
          <a:bodyPr/>
          <a:lstStyle/>
          <a:p>
            <a:pPr>
              <a:defRPr/>
            </a:pPr>
            <a:r>
              <a:rPr lang="en-US" dirty="0"/>
              <a:t>CHAPTER 7</a:t>
            </a:r>
          </a:p>
        </p:txBody>
      </p:sp>
      <p:sp>
        <p:nvSpPr>
          <p:cNvPr id="6" name="Header Placeholder 5"/>
          <p:cNvSpPr>
            <a:spLocks noGrp="1"/>
          </p:cNvSpPr>
          <p:nvPr>
            <p:ph type="hdr" sz="quarter"/>
          </p:nvPr>
        </p:nvSpPr>
        <p:spPr/>
        <p:txBody>
          <a:bodyPr/>
          <a:lstStyle/>
          <a:p>
            <a:pPr>
              <a:defRPr/>
            </a:pPr>
            <a:r>
              <a:rPr lang="en-US" dirty="0"/>
              <a:t>Java Gaddis 4e</a:t>
            </a:r>
          </a:p>
        </p:txBody>
      </p:sp>
    </p:spTree>
    <p:extLst>
      <p:ext uri="{BB962C8B-B14F-4D97-AF65-F5344CB8AC3E}">
        <p14:creationId xmlns:p14="http://schemas.microsoft.com/office/powerpoint/2010/main" val="24237502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a:ln/>
        </p:spPr>
      </p:sp>
      <p:sp>
        <p:nvSpPr>
          <p:cNvPr id="270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70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51389395-474E-44E5-94A1-58DA4A634048}" type="slidenum">
              <a:rPr lang="en-US" sz="1200" smtClean="0"/>
              <a:pPr eaLnBrk="1" hangingPunct="1"/>
              <a:t>167</a:t>
            </a:fld>
            <a:endParaRPr lang="en-US" sz="1200" smtClean="0"/>
          </a:p>
        </p:txBody>
      </p:sp>
      <p:sp>
        <p:nvSpPr>
          <p:cNvPr id="5" name="Date Placeholder 4"/>
          <p:cNvSpPr>
            <a:spLocks noGrp="1"/>
          </p:cNvSpPr>
          <p:nvPr>
            <p:ph type="dt" sz="quarter" idx="1"/>
          </p:nvPr>
        </p:nvSpPr>
        <p:spPr/>
        <p:txBody>
          <a:bodyPr/>
          <a:lstStyle/>
          <a:p>
            <a:pPr>
              <a:defRPr/>
            </a:pPr>
            <a:r>
              <a:rPr lang="en-US" dirty="0"/>
              <a:t>CHAPTER 7</a:t>
            </a:r>
          </a:p>
        </p:txBody>
      </p:sp>
      <p:sp>
        <p:nvSpPr>
          <p:cNvPr id="6" name="Header Placeholder 5"/>
          <p:cNvSpPr>
            <a:spLocks noGrp="1"/>
          </p:cNvSpPr>
          <p:nvPr>
            <p:ph type="hdr" sz="quarter"/>
          </p:nvPr>
        </p:nvSpPr>
        <p:spPr/>
        <p:txBody>
          <a:bodyPr/>
          <a:lstStyle/>
          <a:p>
            <a:pPr>
              <a:defRPr/>
            </a:pPr>
            <a:r>
              <a:rPr lang="en-US" dirty="0"/>
              <a:t>Java Gaddis 4e</a:t>
            </a:r>
          </a:p>
        </p:txBody>
      </p:sp>
    </p:spTree>
    <p:extLst>
      <p:ext uri="{BB962C8B-B14F-4D97-AF65-F5344CB8AC3E}">
        <p14:creationId xmlns:p14="http://schemas.microsoft.com/office/powerpoint/2010/main" val="13868301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a:ln/>
        </p:spPr>
      </p:sp>
      <p:sp>
        <p:nvSpPr>
          <p:cNvPr id="271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71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2BD1249-B306-4705-AA1E-84512FBCDA61}" type="slidenum">
              <a:rPr lang="en-US" sz="1200" smtClean="0"/>
              <a:pPr eaLnBrk="1" hangingPunct="1"/>
              <a:t>168</a:t>
            </a:fld>
            <a:endParaRPr lang="en-US" sz="1200" smtClean="0"/>
          </a:p>
        </p:txBody>
      </p:sp>
      <p:sp>
        <p:nvSpPr>
          <p:cNvPr id="5" name="Date Placeholder 4"/>
          <p:cNvSpPr>
            <a:spLocks noGrp="1"/>
          </p:cNvSpPr>
          <p:nvPr>
            <p:ph type="dt" sz="quarter" idx="1"/>
          </p:nvPr>
        </p:nvSpPr>
        <p:spPr/>
        <p:txBody>
          <a:bodyPr/>
          <a:lstStyle/>
          <a:p>
            <a:pPr>
              <a:defRPr/>
            </a:pPr>
            <a:r>
              <a:rPr lang="en-US" dirty="0"/>
              <a:t>CHAPTER 7</a:t>
            </a:r>
          </a:p>
        </p:txBody>
      </p:sp>
      <p:sp>
        <p:nvSpPr>
          <p:cNvPr id="6" name="Header Placeholder 5"/>
          <p:cNvSpPr>
            <a:spLocks noGrp="1"/>
          </p:cNvSpPr>
          <p:nvPr>
            <p:ph type="hdr" sz="quarter"/>
          </p:nvPr>
        </p:nvSpPr>
        <p:spPr/>
        <p:txBody>
          <a:bodyPr/>
          <a:lstStyle/>
          <a:p>
            <a:pPr>
              <a:defRPr/>
            </a:pPr>
            <a:r>
              <a:rPr lang="en-US" dirty="0"/>
              <a:t>Java Gaddis 4e</a:t>
            </a:r>
          </a:p>
        </p:txBody>
      </p:sp>
    </p:spTree>
    <p:extLst>
      <p:ext uri="{BB962C8B-B14F-4D97-AF65-F5344CB8AC3E}">
        <p14:creationId xmlns:p14="http://schemas.microsoft.com/office/powerpoint/2010/main" val="8551141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Java Gaddis 4e</a:t>
            </a:r>
            <a:endParaRPr lang="en-US"/>
          </a:p>
        </p:txBody>
      </p:sp>
      <p:sp>
        <p:nvSpPr>
          <p:cNvPr id="5" name="Date Placeholder 4"/>
          <p:cNvSpPr>
            <a:spLocks noGrp="1"/>
          </p:cNvSpPr>
          <p:nvPr>
            <p:ph type="dt" idx="11"/>
          </p:nvPr>
        </p:nvSpPr>
        <p:spPr/>
        <p:txBody>
          <a:bodyPr/>
          <a:lstStyle/>
          <a:p>
            <a:pPr>
              <a:defRPr/>
            </a:pPr>
            <a:r>
              <a:rPr lang="en-US" smtClean="0"/>
              <a:t>CHAPTER 7</a:t>
            </a:r>
            <a:endParaRPr lang="en-US"/>
          </a:p>
        </p:txBody>
      </p:sp>
      <p:sp>
        <p:nvSpPr>
          <p:cNvPr id="6" name="Slide Number Placeholder 5"/>
          <p:cNvSpPr>
            <a:spLocks noGrp="1"/>
          </p:cNvSpPr>
          <p:nvPr>
            <p:ph type="sldNum" sz="quarter" idx="12"/>
          </p:nvPr>
        </p:nvSpPr>
        <p:spPr/>
        <p:txBody>
          <a:bodyPr/>
          <a:lstStyle/>
          <a:p>
            <a:pPr>
              <a:defRPr/>
            </a:pPr>
            <a:fld id="{E1F1FA88-8766-4A63-9915-FFAA9E4E8E61}" type="slidenum">
              <a:rPr lang="en-US" smtClean="0"/>
              <a:pPr>
                <a:defRPr/>
              </a:pPr>
              <a:t>177</a:t>
            </a:fld>
            <a:endParaRPr lang="en-US"/>
          </a:p>
        </p:txBody>
      </p:sp>
    </p:spTree>
    <p:extLst>
      <p:ext uri="{BB962C8B-B14F-4D97-AF65-F5344CB8AC3E}">
        <p14:creationId xmlns:p14="http://schemas.microsoft.com/office/powerpoint/2010/main" val="22088023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a:ln/>
        </p:spPr>
      </p:sp>
      <p:sp>
        <p:nvSpPr>
          <p:cNvPr id="272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72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016BBA8-7C8A-49C5-BA56-36FFE058CF7E}" type="slidenum">
              <a:rPr lang="en-US" sz="1200" smtClean="0"/>
              <a:pPr eaLnBrk="1" hangingPunct="1"/>
              <a:t>191</a:t>
            </a:fld>
            <a:endParaRPr lang="en-US" sz="1200" smtClean="0"/>
          </a:p>
        </p:txBody>
      </p:sp>
      <p:sp>
        <p:nvSpPr>
          <p:cNvPr id="5" name="Date Placeholder 4"/>
          <p:cNvSpPr>
            <a:spLocks noGrp="1"/>
          </p:cNvSpPr>
          <p:nvPr>
            <p:ph type="dt" sz="quarter" idx="1"/>
          </p:nvPr>
        </p:nvSpPr>
        <p:spPr/>
        <p:txBody>
          <a:bodyPr/>
          <a:lstStyle/>
          <a:p>
            <a:pPr>
              <a:defRPr/>
            </a:pPr>
            <a:r>
              <a:rPr lang="en-US" dirty="0"/>
              <a:t>CHAPTER 7</a:t>
            </a:r>
          </a:p>
        </p:txBody>
      </p:sp>
      <p:sp>
        <p:nvSpPr>
          <p:cNvPr id="6" name="Header Placeholder 5"/>
          <p:cNvSpPr>
            <a:spLocks noGrp="1"/>
          </p:cNvSpPr>
          <p:nvPr>
            <p:ph type="hdr" sz="quarter"/>
          </p:nvPr>
        </p:nvSpPr>
        <p:spPr/>
        <p:txBody>
          <a:bodyPr/>
          <a:lstStyle/>
          <a:p>
            <a:pPr>
              <a:defRPr/>
            </a:pPr>
            <a:r>
              <a:rPr lang="en-US" dirty="0"/>
              <a:t>Java Gaddis 4e</a:t>
            </a:r>
          </a:p>
        </p:txBody>
      </p:sp>
    </p:spTree>
    <p:extLst>
      <p:ext uri="{BB962C8B-B14F-4D97-AF65-F5344CB8AC3E}">
        <p14:creationId xmlns:p14="http://schemas.microsoft.com/office/powerpoint/2010/main" val="5984108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a:ln/>
        </p:spPr>
      </p:sp>
      <p:sp>
        <p:nvSpPr>
          <p:cNvPr id="273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73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96CE321-1DED-4CFF-9867-5EFDD9CCF4ED}" type="slidenum">
              <a:rPr lang="en-US" sz="1200" smtClean="0"/>
              <a:pPr eaLnBrk="1" hangingPunct="1"/>
              <a:t>192</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6579716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a:ln/>
        </p:spPr>
      </p:sp>
      <p:sp>
        <p:nvSpPr>
          <p:cNvPr id="274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74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CFD5B610-A8E6-4DF7-A55D-3F5BC7C1E5E0}" type="slidenum">
              <a:rPr lang="en-US" sz="1200" smtClean="0"/>
              <a:pPr eaLnBrk="1" hangingPunct="1"/>
              <a:t>193</a:t>
            </a:fld>
            <a:endParaRPr lang="en-US" sz="1200" smtClean="0"/>
          </a:p>
        </p:txBody>
      </p:sp>
      <p:sp>
        <p:nvSpPr>
          <p:cNvPr id="5" name="Date Placeholder 4"/>
          <p:cNvSpPr>
            <a:spLocks noGrp="1"/>
          </p:cNvSpPr>
          <p:nvPr>
            <p:ph type="dt" sz="quarter" idx="1"/>
          </p:nvPr>
        </p:nvSpPr>
        <p:spPr/>
        <p:txBody>
          <a:bodyPr/>
          <a:lstStyle/>
          <a:p>
            <a:pPr>
              <a:defRPr/>
            </a:pPr>
            <a:r>
              <a:rPr lang="en-US"/>
              <a:t>CHAPTER 7</a:t>
            </a:r>
          </a:p>
        </p:txBody>
      </p:sp>
      <p:sp>
        <p:nvSpPr>
          <p:cNvPr id="6" name="Header Placeholder 5"/>
          <p:cNvSpPr>
            <a:spLocks noGrp="1"/>
          </p:cNvSpPr>
          <p:nvPr>
            <p:ph type="hdr" sz="quarter"/>
          </p:nvPr>
        </p:nvSpPr>
        <p:spPr/>
        <p:txBody>
          <a:bodyPr/>
          <a:lstStyle/>
          <a:p>
            <a:pPr>
              <a:defRPr/>
            </a:pPr>
            <a:r>
              <a:rPr lang="en-US"/>
              <a:t>Java Gaddis 4e</a:t>
            </a:r>
          </a:p>
        </p:txBody>
      </p:sp>
    </p:spTree>
    <p:extLst>
      <p:ext uri="{BB962C8B-B14F-4D97-AF65-F5344CB8AC3E}">
        <p14:creationId xmlns:p14="http://schemas.microsoft.com/office/powerpoint/2010/main" val="3933675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85E3"/>
        </a:solid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1524000" y="6248400"/>
            <a:ext cx="5562600" cy="381000"/>
          </a:xfrm>
          <a:prstGeom prst="rect">
            <a:avLst/>
          </a:prstGeom>
          <a:noFill/>
          <a:ln w="9525">
            <a:noFill/>
            <a:miter lim="800000"/>
            <a:headEnd/>
            <a:tailEnd/>
          </a:ln>
        </p:spPr>
        <p:txBody>
          <a:bodyPr anchor="b"/>
          <a:lstStyle/>
          <a:p>
            <a:pPr algn="l" eaLnBrk="0" hangingPunct="0">
              <a:spcBef>
                <a:spcPct val="50000"/>
              </a:spcBef>
              <a:defRPr/>
            </a:pPr>
            <a:r>
              <a:rPr lang="en-US" sz="1200">
                <a:latin typeface="Arial" pitchFamily="34" charset="0"/>
                <a:cs typeface="+mn-cs"/>
              </a:rPr>
              <a:t>© 2010 Pearson Addison-Wesley. All rights reserved.</a:t>
            </a:r>
            <a:r>
              <a:rPr lang="en-US">
                <a:cs typeface="+mn-cs"/>
              </a:rPr>
              <a:t> </a:t>
            </a:r>
          </a:p>
        </p:txBody>
      </p:sp>
      <p:sp>
        <p:nvSpPr>
          <p:cNvPr id="3" name="AutoShape 3"/>
          <p:cNvSpPr>
            <a:spLocks noChangeArrowheads="1"/>
          </p:cNvSpPr>
          <p:nvPr/>
        </p:nvSpPr>
        <p:spPr bwMode="auto">
          <a:xfrm flipH="1">
            <a:off x="0" y="1524000"/>
            <a:ext cx="9144000" cy="152400"/>
          </a:xfrm>
          <a:prstGeom prst="homePlate">
            <a:avLst>
              <a:gd name="adj" fmla="val 0"/>
            </a:avLst>
          </a:prstGeom>
          <a:gradFill rotWithShape="1">
            <a:gsLst>
              <a:gs pos="0">
                <a:schemeClr val="tx1"/>
              </a:gs>
              <a:gs pos="100000">
                <a:schemeClr val="tx1">
                  <a:gamma/>
                  <a:tint val="76078"/>
                  <a:invGamma/>
                </a:schemeClr>
              </a:gs>
            </a:gsLst>
            <a:lin ang="5400000" scaled="1"/>
          </a:gradFill>
          <a:ln w="9525">
            <a:noFill/>
            <a:miter lim="800000"/>
            <a:headEnd/>
            <a:tailEnd/>
          </a:ln>
          <a:effectLst/>
        </p:spPr>
        <p:txBody>
          <a:bodyPr wrap="none" anchor="ctr"/>
          <a:lstStyle/>
          <a:p>
            <a:pPr>
              <a:defRPr/>
            </a:pPr>
            <a:endParaRPr lang="en-US">
              <a:cs typeface="+mn-cs"/>
            </a:endParaRPr>
          </a:p>
        </p:txBody>
      </p:sp>
      <p:grpSp>
        <p:nvGrpSpPr>
          <p:cNvPr id="4" name="Group 6"/>
          <p:cNvGrpSpPr>
            <a:grpSpLocks/>
          </p:cNvGrpSpPr>
          <p:nvPr userDrawn="1"/>
        </p:nvGrpSpPr>
        <p:grpSpPr bwMode="auto">
          <a:xfrm>
            <a:off x="203200" y="5715000"/>
            <a:ext cx="1371600" cy="914400"/>
            <a:chOff x="128" y="3600"/>
            <a:chExt cx="864" cy="576"/>
          </a:xfrm>
        </p:grpSpPr>
        <p:pic>
          <p:nvPicPr>
            <p:cNvPr id="5" name="Picture 10" descr="Pearson_CMY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3888"/>
              <a:ext cx="7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128" y="3600"/>
              <a:ext cx="864" cy="270"/>
            </a:xfrm>
            <a:prstGeom prst="rect">
              <a:avLst/>
            </a:prstGeom>
            <a:noFill/>
            <a:ln w="9525">
              <a:noFill/>
              <a:miter lim="800000"/>
              <a:headEnd/>
              <a:tailEnd/>
            </a:ln>
            <a:effectLst/>
          </p:spPr>
          <p:txBody>
            <a:bodyPr>
              <a:spAutoFit/>
            </a:bodyPr>
            <a:lstStyle/>
            <a:p>
              <a:pPr eaLnBrk="0" hangingPunct="0">
                <a:spcBef>
                  <a:spcPct val="50000"/>
                </a:spcBef>
                <a:defRPr/>
              </a:pPr>
              <a:r>
                <a:rPr lang="en-US" sz="1100" b="1">
                  <a:latin typeface="Arial" pitchFamily="34" charset="0"/>
                  <a:ea typeface="ヒラギノ角ゴ Pro W3" pitchFamily="-48" charset="-128"/>
                  <a:cs typeface="+mn-cs"/>
                </a:rPr>
                <a:t>Addison Wesley </a:t>
              </a:r>
              <a:r>
                <a:rPr lang="en-US" sz="1100">
                  <a:latin typeface="Arial" pitchFamily="34" charset="0"/>
                  <a:ea typeface="ヒラギノ角ゴ Pro W3" pitchFamily="-48" charset="-128"/>
                  <a:cs typeface="+mn-cs"/>
                </a:rPr>
                <a:t>is an imprint of</a:t>
              </a:r>
              <a:endParaRPr lang="en-US" sz="1100" b="1">
                <a:latin typeface="Arial" pitchFamily="34" charset="0"/>
                <a:ea typeface="ヒラギノ角ゴ Pro W3" pitchFamily="-48" charset="-128"/>
                <a:cs typeface="+mn-cs"/>
              </a:endParaRPr>
            </a:p>
          </p:txBody>
        </p:sp>
      </p:grpSp>
    </p:spTree>
    <p:extLst>
      <p:ext uri="{BB962C8B-B14F-4D97-AF65-F5344CB8AC3E}">
        <p14:creationId xmlns:p14="http://schemas.microsoft.com/office/powerpoint/2010/main" val="1031739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r>
              <a:rPr lang="en-US"/>
              <a:t>1-</a:t>
            </a:r>
            <a:fld id="{9C53D4F6-6B87-49A6-A5A2-81D5233DCBB3}" type="slidenum">
              <a:rPr lang="en-US"/>
              <a:pPr>
                <a:defRPr/>
              </a:pPr>
              <a:t>‹#›</a:t>
            </a:fld>
            <a:endParaRPr lang="en-US"/>
          </a:p>
        </p:txBody>
      </p:sp>
    </p:spTree>
    <p:extLst>
      <p:ext uri="{BB962C8B-B14F-4D97-AF65-F5344CB8AC3E}">
        <p14:creationId xmlns:p14="http://schemas.microsoft.com/office/powerpoint/2010/main" val="2019925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303213"/>
            <a:ext cx="2152650" cy="5868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03213"/>
            <a:ext cx="6305550" cy="5868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r>
              <a:rPr lang="en-US"/>
              <a:t>1-</a:t>
            </a:r>
            <a:fld id="{A21BD1C2-EEB0-4299-A0AB-E51195DDEA52}" type="slidenum">
              <a:rPr lang="en-US"/>
              <a:pPr>
                <a:defRPr/>
              </a:pPr>
              <a:t>‹#›</a:t>
            </a:fld>
            <a:endParaRPr lang="en-US"/>
          </a:p>
        </p:txBody>
      </p:sp>
    </p:spTree>
    <p:extLst>
      <p:ext uri="{BB962C8B-B14F-4D97-AF65-F5344CB8AC3E}">
        <p14:creationId xmlns:p14="http://schemas.microsoft.com/office/powerpoint/2010/main" val="366157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r>
              <a:rPr lang="en-US"/>
              <a:t>1-</a:t>
            </a:r>
            <a:fld id="{35ACB1B3-AE1E-4419-83B4-353B62B31EB3}" type="slidenum">
              <a:rPr lang="en-US"/>
              <a:pPr>
                <a:defRPr/>
              </a:pPr>
              <a:t>‹#›</a:t>
            </a:fld>
            <a:endParaRPr lang="en-US"/>
          </a:p>
        </p:txBody>
      </p:sp>
    </p:spTree>
    <p:extLst>
      <p:ext uri="{BB962C8B-B14F-4D97-AF65-F5344CB8AC3E}">
        <p14:creationId xmlns:p14="http://schemas.microsoft.com/office/powerpoint/2010/main" val="2825769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pPr>
              <a:defRPr/>
            </a:pPr>
            <a:r>
              <a:rPr lang="en-US"/>
              <a:t>1-</a:t>
            </a:r>
            <a:fld id="{678E1308-FB3B-4DAB-829B-640DEF620155}" type="slidenum">
              <a:rPr lang="en-US"/>
              <a:pPr>
                <a:defRPr/>
              </a:pPr>
              <a:t>‹#›</a:t>
            </a:fld>
            <a:endParaRPr lang="en-US"/>
          </a:p>
        </p:txBody>
      </p:sp>
    </p:spTree>
    <p:extLst>
      <p:ext uri="{BB962C8B-B14F-4D97-AF65-F5344CB8AC3E}">
        <p14:creationId xmlns:p14="http://schemas.microsoft.com/office/powerpoint/2010/main" val="3999547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600200"/>
            <a:ext cx="407035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7550" y="1600200"/>
            <a:ext cx="4071938"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ln/>
        </p:spPr>
        <p:txBody>
          <a:bodyPr/>
          <a:lstStyle>
            <a:lvl1pPr>
              <a:defRPr/>
            </a:lvl1pPr>
          </a:lstStyle>
          <a:p>
            <a:pPr>
              <a:defRPr/>
            </a:pPr>
            <a:r>
              <a:rPr lang="en-US"/>
              <a:t>1-</a:t>
            </a:r>
            <a:fld id="{A6D39554-F943-432F-B9B4-8E7561EFAA19}" type="slidenum">
              <a:rPr lang="en-US"/>
              <a:pPr>
                <a:defRPr/>
              </a:pPr>
              <a:t>‹#›</a:t>
            </a:fld>
            <a:endParaRPr lang="en-US"/>
          </a:p>
        </p:txBody>
      </p:sp>
    </p:spTree>
    <p:extLst>
      <p:ext uri="{BB962C8B-B14F-4D97-AF65-F5344CB8AC3E}">
        <p14:creationId xmlns:p14="http://schemas.microsoft.com/office/powerpoint/2010/main" val="378700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a:ln/>
        </p:spPr>
        <p:txBody>
          <a:bodyPr/>
          <a:lstStyle>
            <a:lvl1pPr>
              <a:defRPr/>
            </a:lvl1pPr>
          </a:lstStyle>
          <a:p>
            <a:pPr>
              <a:defRPr/>
            </a:pPr>
            <a:r>
              <a:rPr lang="en-US"/>
              <a:t>1-</a:t>
            </a:r>
            <a:fld id="{5D9673D3-AA26-401D-A282-15D4890A394A}" type="slidenum">
              <a:rPr lang="en-US"/>
              <a:pPr>
                <a:defRPr/>
              </a:pPr>
              <a:t>‹#›</a:t>
            </a:fld>
            <a:endParaRPr lang="en-US"/>
          </a:p>
        </p:txBody>
      </p:sp>
    </p:spTree>
    <p:extLst>
      <p:ext uri="{BB962C8B-B14F-4D97-AF65-F5344CB8AC3E}">
        <p14:creationId xmlns:p14="http://schemas.microsoft.com/office/powerpoint/2010/main" val="2456578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a:ln/>
        </p:spPr>
        <p:txBody>
          <a:bodyPr/>
          <a:lstStyle>
            <a:lvl1pPr>
              <a:defRPr/>
            </a:lvl1pPr>
          </a:lstStyle>
          <a:p>
            <a:pPr>
              <a:defRPr/>
            </a:pPr>
            <a:r>
              <a:rPr lang="en-US"/>
              <a:t>1-</a:t>
            </a:r>
            <a:fld id="{512E2904-E7EA-47F4-B999-D0F3C2185030}" type="slidenum">
              <a:rPr lang="en-US"/>
              <a:pPr>
                <a:defRPr/>
              </a:pPr>
              <a:t>‹#›</a:t>
            </a:fld>
            <a:endParaRPr lang="en-US"/>
          </a:p>
        </p:txBody>
      </p:sp>
    </p:spTree>
    <p:extLst>
      <p:ext uri="{BB962C8B-B14F-4D97-AF65-F5344CB8AC3E}">
        <p14:creationId xmlns:p14="http://schemas.microsoft.com/office/powerpoint/2010/main" val="1703233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r>
              <a:rPr lang="en-US"/>
              <a:t>1-</a:t>
            </a:r>
            <a:fld id="{B503B47A-83C3-4BD6-A431-39E1D1449DD3}" type="slidenum">
              <a:rPr lang="en-US"/>
              <a:pPr>
                <a:defRPr/>
              </a:pPr>
              <a:t>‹#›</a:t>
            </a:fld>
            <a:endParaRPr lang="en-US"/>
          </a:p>
        </p:txBody>
      </p:sp>
    </p:spTree>
    <p:extLst>
      <p:ext uri="{BB962C8B-B14F-4D97-AF65-F5344CB8AC3E}">
        <p14:creationId xmlns:p14="http://schemas.microsoft.com/office/powerpoint/2010/main" val="2012415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r>
              <a:rPr lang="en-US"/>
              <a:t>1-</a:t>
            </a:r>
            <a:fld id="{3222DF50-A514-417E-994A-F8617524F60F}" type="slidenum">
              <a:rPr lang="en-US"/>
              <a:pPr>
                <a:defRPr/>
              </a:pPr>
              <a:t>‹#›</a:t>
            </a:fld>
            <a:endParaRPr lang="en-US"/>
          </a:p>
        </p:txBody>
      </p:sp>
    </p:spTree>
    <p:extLst>
      <p:ext uri="{BB962C8B-B14F-4D97-AF65-F5344CB8AC3E}">
        <p14:creationId xmlns:p14="http://schemas.microsoft.com/office/powerpoint/2010/main" val="2904325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r>
              <a:rPr lang="en-US"/>
              <a:t>1-</a:t>
            </a:r>
            <a:fld id="{982C79D6-1031-43B3-8395-917D1176340F}" type="slidenum">
              <a:rPr lang="en-US"/>
              <a:pPr>
                <a:defRPr/>
              </a:pPr>
              <a:t>‹#›</a:t>
            </a:fld>
            <a:endParaRPr lang="en-US"/>
          </a:p>
        </p:txBody>
      </p:sp>
    </p:spTree>
    <p:extLst>
      <p:ext uri="{BB962C8B-B14F-4D97-AF65-F5344CB8AC3E}">
        <p14:creationId xmlns:p14="http://schemas.microsoft.com/office/powerpoint/2010/main" val="556615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2818" name="AutoShape 2"/>
          <p:cNvSpPr>
            <a:spLocks noChangeArrowheads="1"/>
          </p:cNvSpPr>
          <p:nvPr userDrawn="1"/>
        </p:nvSpPr>
        <p:spPr bwMode="auto">
          <a:xfrm flipH="1">
            <a:off x="-1588" y="-9525"/>
            <a:ext cx="9140826" cy="2133600"/>
          </a:xfrm>
          <a:prstGeom prst="homePlate">
            <a:avLst>
              <a:gd name="adj" fmla="val 0"/>
            </a:avLst>
          </a:prstGeom>
          <a:gradFill rotWithShape="1">
            <a:gsLst>
              <a:gs pos="0">
                <a:srgbClr val="D885E3"/>
              </a:gs>
              <a:gs pos="100000">
                <a:srgbClr val="FFFFFF"/>
              </a:gs>
            </a:gsLst>
            <a:lin ang="5400000" scaled="1"/>
          </a:gradFill>
          <a:ln w="9525">
            <a:noFill/>
            <a:miter lim="800000"/>
            <a:headEnd/>
            <a:tailEnd/>
          </a:ln>
          <a:effectLst/>
        </p:spPr>
        <p:txBody>
          <a:bodyPr wrap="none" anchor="ctr"/>
          <a:lstStyle/>
          <a:p>
            <a:pPr>
              <a:defRPr/>
            </a:pPr>
            <a:endParaRPr lang="en-US">
              <a:cs typeface="+mn-cs"/>
            </a:endParaRPr>
          </a:p>
        </p:txBody>
      </p:sp>
      <p:sp>
        <p:nvSpPr>
          <p:cNvPr id="162819" name="Rectangle 3"/>
          <p:cNvSpPr>
            <a:spLocks noGrp="1" noChangeArrowheads="1"/>
          </p:cNvSpPr>
          <p:nvPr>
            <p:ph type="sldNum" sz="quarter" idx="4"/>
          </p:nvPr>
        </p:nvSpPr>
        <p:spPr bwMode="auto">
          <a:xfrm>
            <a:off x="70866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mj-lt"/>
                <a:cs typeface="+mn-cs"/>
              </a:defRPr>
            </a:lvl1pPr>
          </a:lstStyle>
          <a:p>
            <a:pPr>
              <a:defRPr/>
            </a:pPr>
            <a:r>
              <a:rPr lang="en-US"/>
              <a:t>1-</a:t>
            </a:r>
            <a:fld id="{72A648E4-E228-4AD0-BE54-EC77752E9409}" type="slidenum">
              <a:rPr lang="en-US"/>
              <a:pPr>
                <a:defRPr/>
              </a:pPr>
              <a:t>‹#›</a:t>
            </a:fld>
            <a:endParaRPr lang="en-US"/>
          </a:p>
        </p:txBody>
      </p:sp>
      <p:sp>
        <p:nvSpPr>
          <p:cNvPr id="162820" name="Rectangle 4"/>
          <p:cNvSpPr>
            <a:spLocks noChangeArrowheads="1"/>
          </p:cNvSpPr>
          <p:nvPr/>
        </p:nvSpPr>
        <p:spPr bwMode="auto">
          <a:xfrm>
            <a:off x="228600" y="6324600"/>
            <a:ext cx="5562600" cy="381000"/>
          </a:xfrm>
          <a:prstGeom prst="rect">
            <a:avLst/>
          </a:prstGeom>
          <a:noFill/>
          <a:ln w="9525">
            <a:noFill/>
            <a:miter lim="800000"/>
            <a:headEnd/>
            <a:tailEnd/>
          </a:ln>
        </p:spPr>
        <p:txBody>
          <a:bodyPr anchor="b"/>
          <a:lstStyle/>
          <a:p>
            <a:pPr algn="l" eaLnBrk="0" hangingPunct="0">
              <a:spcBef>
                <a:spcPct val="50000"/>
              </a:spcBef>
              <a:defRPr/>
            </a:pPr>
            <a:r>
              <a:rPr lang="en-US" sz="1200">
                <a:latin typeface="Arial" pitchFamily="34" charset="0"/>
                <a:cs typeface="+mn-cs"/>
              </a:rPr>
              <a:t>© 2010 Pearson Addison-Wesley. All rights reserved.</a:t>
            </a:r>
          </a:p>
        </p:txBody>
      </p:sp>
      <p:sp>
        <p:nvSpPr>
          <p:cNvPr id="1029" name="Rectangle 5"/>
          <p:cNvSpPr>
            <a:spLocks noGrp="1" noChangeArrowheads="1"/>
          </p:cNvSpPr>
          <p:nvPr>
            <p:ph type="title"/>
          </p:nvPr>
        </p:nvSpPr>
        <p:spPr bwMode="auto">
          <a:xfrm>
            <a:off x="304800" y="303213"/>
            <a:ext cx="8610600"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0" name="Rectangle 6"/>
          <p:cNvSpPr>
            <a:spLocks noGrp="1" noChangeArrowheads="1"/>
          </p:cNvSpPr>
          <p:nvPr>
            <p:ph type="body" idx="1"/>
          </p:nvPr>
        </p:nvSpPr>
        <p:spPr bwMode="auto">
          <a:xfrm>
            <a:off x="304800" y="1600200"/>
            <a:ext cx="82946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2823" name="Rectangle 7"/>
          <p:cNvSpPr>
            <a:spLocks noChangeArrowheads="1"/>
          </p:cNvSpPr>
          <p:nvPr userDrawn="1"/>
        </p:nvSpPr>
        <p:spPr bwMode="auto">
          <a:xfrm>
            <a:off x="0" y="2349500"/>
            <a:ext cx="9144000" cy="0"/>
          </a:xfrm>
          <a:prstGeom prst="rect">
            <a:avLst/>
          </a:prstGeom>
          <a:noFill/>
          <a:ln w="9525">
            <a:noFill/>
            <a:miter lim="800000"/>
            <a:headEnd/>
            <a:tailEnd/>
          </a:ln>
          <a:effectLst/>
        </p:spPr>
        <p:txBody>
          <a:bodyPr>
            <a:spAutoFit/>
          </a:bodyPr>
          <a:lstStyle/>
          <a:p>
            <a:pPr>
              <a:defRPr/>
            </a:pPr>
            <a:endParaRPr lang="en-US">
              <a:cs typeface="+mn-cs"/>
            </a:endParaRPr>
          </a:p>
        </p:txBody>
      </p:sp>
    </p:spTree>
  </p:cSld>
  <p:clrMap bg1="lt1" tx1="dk1" bg2="lt2" tx2="dk2" accent1="accent1" accent2="accent2" accent3="accent3" accent4="accent4" accent5="accent5" accent6="accent6" hlink="hlink" folHlink="folHlink"/>
  <p:sldLayoutIdLst>
    <p:sldLayoutId id="2147483772"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Arial" pitchFamily="34" charset="0"/>
          <a:cs typeface="Arial" pitchFamily="34" charset="0"/>
        </a:defRPr>
      </a:lvl2pPr>
      <a:lvl3pPr algn="l" rtl="0" eaLnBrk="0" fontAlgn="base" hangingPunct="0">
        <a:spcBef>
          <a:spcPct val="0"/>
        </a:spcBef>
        <a:spcAft>
          <a:spcPct val="0"/>
        </a:spcAft>
        <a:defRPr sz="3600">
          <a:solidFill>
            <a:schemeClr val="tx1"/>
          </a:solidFill>
          <a:latin typeface="Arial" pitchFamily="34" charset="0"/>
          <a:cs typeface="Arial" pitchFamily="34" charset="0"/>
        </a:defRPr>
      </a:lvl3pPr>
      <a:lvl4pPr algn="l" rtl="0" eaLnBrk="0" fontAlgn="base" hangingPunct="0">
        <a:spcBef>
          <a:spcPct val="0"/>
        </a:spcBef>
        <a:spcAft>
          <a:spcPct val="0"/>
        </a:spcAft>
        <a:defRPr sz="3600">
          <a:solidFill>
            <a:schemeClr val="tx1"/>
          </a:solidFill>
          <a:latin typeface="Arial" pitchFamily="34" charset="0"/>
          <a:cs typeface="Arial" pitchFamily="34" charset="0"/>
        </a:defRPr>
      </a:lvl4pPr>
      <a:lvl5pPr algn="l" rtl="0" eaLnBrk="0" fontAlgn="base" hangingPunct="0">
        <a:spcBef>
          <a:spcPct val="0"/>
        </a:spcBef>
        <a:spcAft>
          <a:spcPct val="0"/>
        </a:spcAft>
        <a:defRPr sz="3600">
          <a:solidFill>
            <a:schemeClr val="tx1"/>
          </a:solidFill>
          <a:latin typeface="Arial" pitchFamily="34" charset="0"/>
          <a:cs typeface="Arial" pitchFamily="34" charset="0"/>
        </a:defRPr>
      </a:lvl5pPr>
      <a:lvl6pPr marL="457200" algn="l" rtl="0" fontAlgn="base">
        <a:spcBef>
          <a:spcPct val="0"/>
        </a:spcBef>
        <a:spcAft>
          <a:spcPct val="0"/>
        </a:spcAft>
        <a:defRPr sz="3600">
          <a:solidFill>
            <a:schemeClr val="tx1"/>
          </a:solidFill>
          <a:latin typeface="Arial" pitchFamily="34" charset="0"/>
          <a:cs typeface="Arial" pitchFamily="34" charset="0"/>
        </a:defRPr>
      </a:lvl6pPr>
      <a:lvl7pPr marL="914400" algn="l" rtl="0" fontAlgn="base">
        <a:spcBef>
          <a:spcPct val="0"/>
        </a:spcBef>
        <a:spcAft>
          <a:spcPct val="0"/>
        </a:spcAft>
        <a:defRPr sz="3600">
          <a:solidFill>
            <a:schemeClr val="tx1"/>
          </a:solidFill>
          <a:latin typeface="Arial" pitchFamily="34" charset="0"/>
          <a:cs typeface="Arial" pitchFamily="34" charset="0"/>
        </a:defRPr>
      </a:lvl7pPr>
      <a:lvl8pPr marL="1371600" algn="l" rtl="0" fontAlgn="base">
        <a:spcBef>
          <a:spcPct val="0"/>
        </a:spcBef>
        <a:spcAft>
          <a:spcPct val="0"/>
        </a:spcAft>
        <a:defRPr sz="3600">
          <a:solidFill>
            <a:schemeClr val="tx1"/>
          </a:solidFill>
          <a:latin typeface="Arial" pitchFamily="34" charset="0"/>
          <a:cs typeface="Arial" pitchFamily="34" charset="0"/>
        </a:defRPr>
      </a:lvl8pPr>
      <a:lvl9pPr marL="1828800" algn="l" rtl="0" fontAlgn="base">
        <a:spcBef>
          <a:spcPct val="0"/>
        </a:spcBef>
        <a:spcAft>
          <a:spcPct val="0"/>
        </a:spcAft>
        <a:defRPr sz="3600">
          <a:solidFill>
            <a:schemeClr val="tx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rgbClr val="D885E3"/>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D885E3"/>
        </a:buClr>
        <a:buChar char="–"/>
        <a:defRPr sz="2800">
          <a:solidFill>
            <a:schemeClr val="tx1"/>
          </a:solidFill>
          <a:latin typeface="+mn-lt"/>
          <a:cs typeface="+mn-cs"/>
        </a:defRPr>
      </a:lvl2pPr>
      <a:lvl3pPr marL="1143000" indent="-228600" algn="l" rtl="0" eaLnBrk="0" fontAlgn="base" hangingPunct="0">
        <a:spcBef>
          <a:spcPct val="20000"/>
        </a:spcBef>
        <a:spcAft>
          <a:spcPct val="0"/>
        </a:spcAft>
        <a:buClr>
          <a:srgbClr val="D885E3"/>
        </a:buClr>
        <a:buChar char="•"/>
        <a:defRPr sz="2400">
          <a:solidFill>
            <a:schemeClr val="tx1"/>
          </a:solidFill>
          <a:latin typeface="+mn-lt"/>
          <a:cs typeface="+mn-cs"/>
        </a:defRPr>
      </a:lvl3pPr>
      <a:lvl4pPr marL="1600200" indent="-228600" algn="l" rtl="0" eaLnBrk="0" fontAlgn="base" hangingPunct="0">
        <a:spcBef>
          <a:spcPct val="20000"/>
        </a:spcBef>
        <a:spcAft>
          <a:spcPct val="0"/>
        </a:spcAft>
        <a:buClr>
          <a:srgbClr val="D885E3"/>
        </a:buClr>
        <a:buChar char="–"/>
        <a:defRPr sz="2000">
          <a:solidFill>
            <a:schemeClr val="tx1"/>
          </a:solidFill>
          <a:latin typeface="+mn-lt"/>
          <a:cs typeface="+mn-cs"/>
        </a:defRPr>
      </a:lvl4pPr>
      <a:lvl5pPr marL="2057400" indent="-228600" algn="l" rtl="0" eaLnBrk="0" fontAlgn="base" hangingPunct="0">
        <a:spcBef>
          <a:spcPct val="20000"/>
        </a:spcBef>
        <a:spcAft>
          <a:spcPct val="0"/>
        </a:spcAft>
        <a:buClr>
          <a:srgbClr val="D885E3"/>
        </a:buClr>
        <a:buChar char="»"/>
        <a:defRPr sz="2000">
          <a:solidFill>
            <a:schemeClr val="tx1"/>
          </a:solidFill>
          <a:latin typeface="+mn-lt"/>
          <a:cs typeface="+mn-cs"/>
        </a:defRPr>
      </a:lvl5pPr>
      <a:lvl6pPr marL="2514600" indent="-228600" algn="l" rtl="0" fontAlgn="base">
        <a:spcBef>
          <a:spcPct val="20000"/>
        </a:spcBef>
        <a:spcAft>
          <a:spcPct val="0"/>
        </a:spcAft>
        <a:buClr>
          <a:srgbClr val="D885E3"/>
        </a:buClr>
        <a:buChar char="»"/>
        <a:defRPr sz="2000">
          <a:solidFill>
            <a:schemeClr val="tx1"/>
          </a:solidFill>
          <a:latin typeface="+mn-lt"/>
          <a:cs typeface="+mn-cs"/>
        </a:defRPr>
      </a:lvl6pPr>
      <a:lvl7pPr marL="2971800" indent="-228600" algn="l" rtl="0" fontAlgn="base">
        <a:spcBef>
          <a:spcPct val="20000"/>
        </a:spcBef>
        <a:spcAft>
          <a:spcPct val="0"/>
        </a:spcAft>
        <a:buClr>
          <a:srgbClr val="D885E3"/>
        </a:buClr>
        <a:buChar char="»"/>
        <a:defRPr sz="2000">
          <a:solidFill>
            <a:schemeClr val="tx1"/>
          </a:solidFill>
          <a:latin typeface="+mn-lt"/>
          <a:cs typeface="+mn-cs"/>
        </a:defRPr>
      </a:lvl7pPr>
      <a:lvl8pPr marL="3429000" indent="-228600" algn="l" rtl="0" fontAlgn="base">
        <a:spcBef>
          <a:spcPct val="20000"/>
        </a:spcBef>
        <a:spcAft>
          <a:spcPct val="0"/>
        </a:spcAft>
        <a:buClr>
          <a:srgbClr val="D885E3"/>
        </a:buClr>
        <a:buChar char="»"/>
        <a:defRPr sz="2000">
          <a:solidFill>
            <a:schemeClr val="tx1"/>
          </a:solidFill>
          <a:latin typeface="+mn-lt"/>
          <a:cs typeface="+mn-cs"/>
        </a:defRPr>
      </a:lvl8pPr>
      <a:lvl9pPr marL="3886200" indent="-228600" algn="l" rtl="0" fontAlgn="base">
        <a:spcBef>
          <a:spcPct val="20000"/>
        </a:spcBef>
        <a:spcAft>
          <a:spcPct val="0"/>
        </a:spcAft>
        <a:buClr>
          <a:srgbClr val="D885E3"/>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hyperlink" Target="BorderPanelWindow.java"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download.oracle.com/javase/6/docs/api/"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15.xml.rels><?xml version="1.0" encoding="UTF-8" standalone="yes"?>
<Relationships xmlns="http://schemas.openxmlformats.org/package/2006/relationships"><Relationship Id="rId2" Type="http://schemas.openxmlformats.org/officeDocument/2006/relationships/hyperlink" Target="GridPanelWindow.java" TargetMode="Externa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MetricConverterWindow.java"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2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hyperlink" Target="ColorCheckBoxWindow.java"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ShowWindow.java"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8" Type="http://schemas.openxmlformats.org/officeDocument/2006/relationships/hyperlink" Target="Brandi's%20Bagel%20House/Bagel.java" TargetMode="External"/><Relationship Id="rId3" Type="http://schemas.openxmlformats.org/officeDocument/2006/relationships/hyperlink" Target="Brandi's%20Bagel%20House/GreetingPanel.java" TargetMode="External"/><Relationship Id="rId7" Type="http://schemas.openxmlformats.org/officeDocument/2006/relationships/hyperlink" Target="Brandi's%20Bagel%20House/OrderCalculatorGUI.java" TargetMode="External"/><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hyperlink" Target="Brandi's%20Bagel%20House/CoffeePanel.java" TargetMode="External"/><Relationship Id="rId5" Type="http://schemas.openxmlformats.org/officeDocument/2006/relationships/hyperlink" Target="Brandi's%20Bagel%20House/ToppingPanel.java" TargetMode="External"/><Relationship Id="rId4" Type="http://schemas.openxmlformats.org/officeDocument/2006/relationships/hyperlink" Target="Brandi's%20Bagel%20House/BagelPanel.java"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7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SimpleWindow.java"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SimpleWindowDemo.java"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KiloConverterWindow%20Phase%201/KiloConverterWindow.java"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KiloConverterWindow%20Phase%201/KilometerConverterDemo.java"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KiloConverterWindow%20Phase%202/KiloConverterWindow.java"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KiloConverterWindow%20Phase%202/KilometerConverterDemo.java"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ColorWindow.java"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hyperlink" Target="ColorDemo.java"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EventObjectWindow.java"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hyperlink" Target="EventObjectDemo.java"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hyperlink" Target="EmbeddedMain.java"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KiloConverterWindow%20Phase%203/KiloConverterWindow.java"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FlowWindow.java"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hyperlink" Target="BorderWindow.java" TargetMode="External"/><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8"/>
          <p:cNvSpPr>
            <a:spLocks noChangeArrowheads="1"/>
          </p:cNvSpPr>
          <p:nvPr/>
        </p:nvSpPr>
        <p:spPr bwMode="auto">
          <a:xfrm>
            <a:off x="304800" y="457200"/>
            <a:ext cx="853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en-US" sz="3200" b="1"/>
              <a:t>Chapter 7:</a:t>
            </a:r>
            <a:br>
              <a:rPr lang="en-US" sz="3200" b="1"/>
            </a:br>
            <a:r>
              <a:rPr lang="en-US" sz="3200" b="1"/>
              <a:t>A First Look at GUI Applications</a:t>
            </a:r>
            <a:endParaRPr lang="en-US" sz="3200" b="1">
              <a:latin typeface="Arial" pitchFamily="34" charset="0"/>
            </a:endParaRPr>
          </a:p>
        </p:txBody>
      </p:sp>
      <p:sp>
        <p:nvSpPr>
          <p:cNvPr id="3075" name="Rectangle 5"/>
          <p:cNvSpPr>
            <a:spLocks noChangeArrowheads="1"/>
          </p:cNvSpPr>
          <p:nvPr/>
        </p:nvSpPr>
        <p:spPr bwMode="auto">
          <a:xfrm>
            <a:off x="838200" y="1981200"/>
            <a:ext cx="7543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b="1" dirty="0">
                <a:latin typeface="Arial" pitchFamily="34" charset="0"/>
              </a:rPr>
              <a:t>Starting Out with Java: </a:t>
            </a:r>
            <a:br>
              <a:rPr lang="en-US" b="1" dirty="0">
                <a:latin typeface="Arial" pitchFamily="34" charset="0"/>
              </a:rPr>
            </a:br>
            <a:r>
              <a:rPr lang="en-US" b="1" dirty="0">
                <a:latin typeface="Arial" pitchFamily="34" charset="0"/>
              </a:rPr>
              <a:t>From Control Structures through Objects</a:t>
            </a:r>
            <a:br>
              <a:rPr lang="en-US" b="1" dirty="0">
                <a:latin typeface="Arial" pitchFamily="34" charset="0"/>
              </a:rPr>
            </a:br>
            <a:endParaRPr lang="en-US" b="1" dirty="0">
              <a:latin typeface="Arial" pitchFamily="34" charset="0"/>
            </a:endParaRPr>
          </a:p>
          <a:p>
            <a:pPr>
              <a:spcBef>
                <a:spcPct val="20000"/>
              </a:spcBef>
            </a:pPr>
            <a:r>
              <a:rPr lang="en-US" b="1" dirty="0" smtClean="0">
                <a:latin typeface="Arial" pitchFamily="34" charset="0"/>
              </a:rPr>
              <a:t>Second Edition</a:t>
            </a:r>
            <a:endParaRPr lang="en-US" b="1" dirty="0">
              <a:latin typeface="Arial" pitchFamily="34" charset="0"/>
            </a:endParaRPr>
          </a:p>
          <a:p>
            <a:pPr algn="l">
              <a:spcBef>
                <a:spcPct val="20000"/>
              </a:spcBef>
            </a:pPr>
            <a:endParaRPr lang="en-US" sz="3200" b="1" dirty="0">
              <a:latin typeface="Times" pitchFamily="-48" charset="0"/>
            </a:endParaRPr>
          </a:p>
          <a:p>
            <a:pPr>
              <a:spcBef>
                <a:spcPct val="20000"/>
              </a:spcBef>
            </a:pPr>
            <a:r>
              <a:rPr lang="en-US" sz="2200" b="1" dirty="0">
                <a:latin typeface="Arial" pitchFamily="34" charset="0"/>
              </a:rPr>
              <a:t>by Tony Gaddis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2B05949C-97E3-461F-B079-FE7D96401448}" type="slidenum">
              <a:rPr lang="en-US"/>
              <a:pPr>
                <a:defRPr/>
              </a:pPr>
              <a:t>10</a:t>
            </a:fld>
            <a:endParaRPr lang="en-US"/>
          </a:p>
        </p:txBody>
      </p:sp>
      <p:sp>
        <p:nvSpPr>
          <p:cNvPr id="12291" name="Rectangle 2"/>
          <p:cNvSpPr>
            <a:spLocks noGrp="1" noChangeArrowheads="1"/>
          </p:cNvSpPr>
          <p:nvPr>
            <p:ph type="title" idx="4294967295"/>
          </p:nvPr>
        </p:nvSpPr>
        <p:spPr/>
        <p:txBody>
          <a:bodyPr/>
          <a:lstStyle/>
          <a:p>
            <a:pPr eaLnBrk="1" hangingPunct="1"/>
            <a:r>
              <a:rPr lang="en-US" b="1" smtClean="0">
                <a:latin typeface="Courier New" pitchFamily="49" charset="0"/>
              </a:rPr>
              <a:t>javax.swing</a:t>
            </a:r>
            <a:r>
              <a:rPr lang="en-US" smtClean="0"/>
              <a:t> and </a:t>
            </a:r>
            <a:r>
              <a:rPr lang="en-US" b="1" smtClean="0">
                <a:latin typeface="Courier New" pitchFamily="49" charset="0"/>
              </a:rPr>
              <a:t>java.awt</a:t>
            </a:r>
          </a:p>
        </p:txBody>
      </p:sp>
      <p:sp>
        <p:nvSpPr>
          <p:cNvPr id="12292" name="Rectangle 3"/>
          <p:cNvSpPr>
            <a:spLocks noGrp="1" noChangeArrowheads="1"/>
          </p:cNvSpPr>
          <p:nvPr>
            <p:ph type="body" idx="4294967295"/>
          </p:nvPr>
        </p:nvSpPr>
        <p:spPr>
          <a:xfrm>
            <a:off x="457200" y="1524000"/>
            <a:ext cx="7772400" cy="4724400"/>
          </a:xfrm>
        </p:spPr>
        <p:txBody>
          <a:bodyPr/>
          <a:lstStyle/>
          <a:p>
            <a:pPr eaLnBrk="1" hangingPunct="1">
              <a:lnSpc>
                <a:spcPct val="90000"/>
              </a:lnSpc>
            </a:pPr>
            <a:r>
              <a:rPr lang="en-US" sz="2400" smtClean="0"/>
              <a:t>In an application that uses Swing classes, it is necessary to use the following statement:</a:t>
            </a:r>
          </a:p>
          <a:p>
            <a:pPr eaLnBrk="1" hangingPunct="1">
              <a:lnSpc>
                <a:spcPct val="90000"/>
              </a:lnSpc>
              <a:buFontTx/>
              <a:buNone/>
            </a:pPr>
            <a:r>
              <a:rPr lang="en-US" sz="2400" smtClean="0">
                <a:latin typeface="Minion-Regular" charset="0"/>
              </a:rPr>
              <a:t>		 </a:t>
            </a:r>
            <a:r>
              <a:rPr lang="en-US" sz="2400" b="1" smtClean="0">
                <a:latin typeface="Courier New" pitchFamily="49" charset="0"/>
              </a:rPr>
              <a:t>import javax.swing</a:t>
            </a:r>
            <a:r>
              <a:rPr lang="en-US" sz="2400" b="1" smtClean="0">
                <a:latin typeface="Courier" pitchFamily="49" charset="0"/>
              </a:rPr>
              <a:t>.*;</a:t>
            </a:r>
            <a:endParaRPr lang="en-US" sz="2400" b="1" smtClean="0">
              <a:latin typeface="Minion-Regular" charset="0"/>
            </a:endParaRPr>
          </a:p>
          <a:p>
            <a:pPr lvl="1" eaLnBrk="1" hangingPunct="1">
              <a:lnSpc>
                <a:spcPct val="90000"/>
              </a:lnSpc>
            </a:pPr>
            <a:r>
              <a:rPr lang="en-US" sz="2400" smtClean="0"/>
              <a:t>Note the letter</a:t>
            </a:r>
            <a:r>
              <a:rPr lang="en-US" sz="2400" smtClean="0">
                <a:latin typeface="Minion-Regular" charset="0"/>
              </a:rPr>
              <a:t> </a:t>
            </a:r>
            <a:r>
              <a:rPr lang="en-US" sz="2400" b="1" smtClean="0">
                <a:latin typeface="Courier New" pitchFamily="49" charset="0"/>
              </a:rPr>
              <a:t>x</a:t>
            </a:r>
            <a:r>
              <a:rPr lang="en-US" sz="2400" smtClean="0">
                <a:latin typeface="Courier" pitchFamily="49" charset="0"/>
              </a:rPr>
              <a:t> </a:t>
            </a:r>
            <a:r>
              <a:rPr lang="en-US" sz="2400" smtClean="0"/>
              <a:t>that appears after the word</a:t>
            </a:r>
            <a:r>
              <a:rPr lang="en-US" sz="2400" smtClean="0">
                <a:latin typeface="Minion-Regular" charset="0"/>
              </a:rPr>
              <a:t> </a:t>
            </a:r>
            <a:r>
              <a:rPr lang="en-US" sz="2400" b="1" smtClean="0">
                <a:latin typeface="Courier New" pitchFamily="49" charset="0"/>
              </a:rPr>
              <a:t>java</a:t>
            </a:r>
            <a:r>
              <a:rPr lang="en-US" sz="2400" smtClean="0">
                <a:latin typeface="Minion-Regular" charset="0"/>
              </a:rPr>
              <a:t>.</a:t>
            </a:r>
          </a:p>
          <a:p>
            <a:pPr eaLnBrk="1" hangingPunct="1">
              <a:lnSpc>
                <a:spcPct val="90000"/>
              </a:lnSpc>
            </a:pPr>
            <a:r>
              <a:rPr lang="en-US" sz="2400" smtClean="0"/>
              <a:t>Some of the AWT classes are used to determine when events, such as the clicking of a mouse, take place in applications.</a:t>
            </a:r>
          </a:p>
          <a:p>
            <a:pPr eaLnBrk="1" hangingPunct="1">
              <a:lnSpc>
                <a:spcPct val="90000"/>
              </a:lnSpc>
            </a:pPr>
            <a:r>
              <a:rPr lang="en-US" sz="2400" smtClean="0"/>
              <a:t>In an application that uses an AWT class, it is necessary to use the following statement.</a:t>
            </a:r>
          </a:p>
          <a:p>
            <a:pPr eaLnBrk="1" hangingPunct="1">
              <a:lnSpc>
                <a:spcPct val="90000"/>
              </a:lnSpc>
              <a:buFontTx/>
              <a:buNone/>
            </a:pPr>
            <a:r>
              <a:rPr lang="en-US" sz="2400" smtClean="0">
                <a:latin typeface="Minion-Regular" charset="0"/>
              </a:rPr>
              <a:t>		</a:t>
            </a:r>
            <a:r>
              <a:rPr lang="en-US" sz="2400" b="1" smtClean="0">
                <a:latin typeface="Courier New" pitchFamily="49" charset="0"/>
              </a:rPr>
              <a:t>import java.awt.*;</a:t>
            </a:r>
          </a:p>
          <a:p>
            <a:pPr eaLnBrk="1" hangingPunct="1">
              <a:lnSpc>
                <a:spcPct val="90000"/>
              </a:lnSpc>
              <a:buFontTx/>
              <a:buNone/>
            </a:pPr>
            <a:r>
              <a:rPr lang="en-US" sz="2400" smtClean="0">
                <a:latin typeface="Minion-Regular" charset="0"/>
              </a:rPr>
              <a:t>	</a:t>
            </a:r>
            <a:r>
              <a:rPr lang="en-US" sz="2800" smtClean="0"/>
              <a:t>Note that there is no</a:t>
            </a:r>
            <a:r>
              <a:rPr lang="en-US" sz="2800" smtClean="0">
                <a:latin typeface="Minion-Regular" charset="0"/>
              </a:rPr>
              <a:t> </a:t>
            </a:r>
            <a:r>
              <a:rPr lang="en-US" sz="2800" b="1" smtClean="0">
                <a:latin typeface="Courier New" pitchFamily="49" charset="0"/>
              </a:rPr>
              <a:t>x</a:t>
            </a:r>
            <a:r>
              <a:rPr lang="en-US" sz="2800" smtClean="0"/>
              <a:t> after </a:t>
            </a:r>
            <a:r>
              <a:rPr lang="en-US" sz="2800" b="1" smtClean="0">
                <a:latin typeface="Courier New" pitchFamily="49" charset="0"/>
              </a:rPr>
              <a:t>java</a:t>
            </a:r>
            <a:r>
              <a:rPr lang="en-US" sz="2800" smtClean="0">
                <a:latin typeface="Courier" pitchFamily="49" charset="0"/>
              </a:rPr>
              <a:t> </a:t>
            </a:r>
            <a:r>
              <a:rPr lang="en-US" sz="2800" smtClean="0"/>
              <a:t>in this package name.</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65547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TextBox 10"/>
          <p:cNvSpPr txBox="1">
            <a:spLocks noChangeArrowheads="1"/>
          </p:cNvSpPr>
          <p:nvPr/>
        </p:nvSpPr>
        <p:spPr bwMode="auto">
          <a:xfrm>
            <a:off x="6324600" y="228600"/>
            <a:ext cx="2209800" cy="34782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Add an array of buttons to a </a:t>
            </a:r>
            <a:r>
              <a:rPr lang="en-US" sz="2000" b="1"/>
              <a:t>BorderLayout</a:t>
            </a:r>
            <a:r>
              <a:rPr lang="en-US" sz="2000"/>
              <a:t>.</a:t>
            </a:r>
          </a:p>
          <a:p>
            <a:pPr algn="l" eaLnBrk="1" hangingPunct="1"/>
            <a:endParaRPr lang="en-US" sz="2000"/>
          </a:p>
          <a:p>
            <a:pPr algn="l" eaLnBrk="1" hangingPunct="1"/>
            <a:r>
              <a:rPr lang="en-US" sz="2000"/>
              <a:t>Add an ActionListener to each button.</a:t>
            </a:r>
          </a:p>
          <a:p>
            <a:pPr algn="l" eaLnBrk="1" hangingPunct="1"/>
            <a:endParaRPr lang="en-US" sz="2000"/>
          </a:p>
          <a:p>
            <a:pPr algn="l" eaLnBrk="1" hangingPunct="1"/>
            <a:r>
              <a:rPr lang="en-US" sz="2000"/>
              <a:t>The ActionListener class is "this" class!</a:t>
            </a:r>
          </a:p>
          <a:p>
            <a:pPr algn="l" eaLnBrk="1" hangingPunct="1"/>
            <a:endParaRPr lang="en-US" sz="2000"/>
          </a:p>
        </p:txBody>
      </p:sp>
      <p:sp>
        <p:nvSpPr>
          <p:cNvPr id="99332" name="Right Arrow 4"/>
          <p:cNvSpPr>
            <a:spLocks noChangeArrowheads="1"/>
          </p:cNvSpPr>
          <p:nvPr/>
        </p:nvSpPr>
        <p:spPr bwMode="auto">
          <a:xfrm>
            <a:off x="990600" y="64770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5" name="Right Arrow 4"/>
          <p:cNvSpPr>
            <a:spLocks noChangeArrowheads="1"/>
          </p:cNvSpPr>
          <p:nvPr/>
        </p:nvSpPr>
        <p:spPr bwMode="auto">
          <a:xfrm>
            <a:off x="2971800" y="19050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
            <a:ext cx="621030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10"/>
          <p:cNvSpPr txBox="1">
            <a:spLocks noChangeArrowheads="1"/>
          </p:cNvSpPr>
          <p:nvPr/>
        </p:nvSpPr>
        <p:spPr bwMode="auto">
          <a:xfrm>
            <a:off x="5791200" y="76200"/>
            <a:ext cx="2895600" cy="317009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Instead of calling the </a:t>
            </a:r>
            <a:r>
              <a:rPr lang="en-US" sz="2000" b="1" dirty="0" err="1" smtClean="0"/>
              <a:t>setSize</a:t>
            </a:r>
            <a:r>
              <a:rPr lang="en-US" sz="2000" b="1" dirty="0" smtClean="0"/>
              <a:t>() </a:t>
            </a:r>
            <a:r>
              <a:rPr lang="en-US" sz="2000" dirty="0" smtClean="0"/>
              <a:t>method, this program uses the Frame class's </a:t>
            </a:r>
            <a:r>
              <a:rPr lang="en-US" sz="2000" b="1" dirty="0" smtClean="0"/>
              <a:t>pack() </a:t>
            </a:r>
            <a:r>
              <a:rPr lang="en-US" sz="2000" dirty="0" smtClean="0"/>
              <a:t>method. Call it just before making the window visible, and it will automatically size the window to hold its components. Comment it out and see what happens!</a:t>
            </a:r>
            <a:endParaRPr lang="en-US" sz="2000" dirty="0"/>
          </a:p>
        </p:txBody>
      </p:sp>
      <p:sp>
        <p:nvSpPr>
          <p:cNvPr id="100360" name="Right Arrow 8"/>
          <p:cNvSpPr>
            <a:spLocks noChangeArrowheads="1"/>
          </p:cNvSpPr>
          <p:nvPr/>
        </p:nvSpPr>
        <p:spPr bwMode="auto">
          <a:xfrm>
            <a:off x="838200" y="16002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
            <a:ext cx="621030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10"/>
          <p:cNvSpPr txBox="1">
            <a:spLocks noChangeArrowheads="1"/>
          </p:cNvSpPr>
          <p:nvPr/>
        </p:nvSpPr>
        <p:spPr bwMode="auto">
          <a:xfrm>
            <a:off x="5791200" y="76200"/>
            <a:ext cx="2895600" cy="2554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When a button is clicked, set its visibility to false;  set the other buttons' visibility to true.</a:t>
            </a:r>
          </a:p>
          <a:p>
            <a:pPr algn="l" eaLnBrk="1" hangingPunct="1"/>
            <a:endParaRPr lang="en-US" sz="2000"/>
          </a:p>
          <a:p>
            <a:pPr algn="l" eaLnBrk="1" hangingPunct="1"/>
            <a:r>
              <a:rPr lang="en-US" sz="2000"/>
              <a:t>Call the </a:t>
            </a:r>
            <a:r>
              <a:rPr lang="en-US" sz="2000" b="1"/>
              <a:t>validate()</a:t>
            </a:r>
            <a:r>
              <a:rPr lang="en-US" sz="2000"/>
              <a:t> method to force the content pane to be redisplayed.</a:t>
            </a:r>
          </a:p>
        </p:txBody>
      </p:sp>
      <p:pic>
        <p:nvPicPr>
          <p:cNvPr id="1003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743200"/>
            <a:ext cx="290512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038600"/>
            <a:ext cx="290512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5638800"/>
            <a:ext cx="290512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5334000"/>
            <a:ext cx="290512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0" name="Right Arrow 8"/>
          <p:cNvSpPr>
            <a:spLocks noChangeArrowheads="1"/>
          </p:cNvSpPr>
          <p:nvPr/>
        </p:nvSpPr>
        <p:spPr bwMode="auto">
          <a:xfrm>
            <a:off x="533400" y="26670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Tree>
    <p:extLst>
      <p:ext uri="{BB962C8B-B14F-4D97-AF65-F5344CB8AC3E}">
        <p14:creationId xmlns:p14="http://schemas.microsoft.com/office/powerpoint/2010/main" val="14730328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C1777D02-E940-4438-BA91-D4BA567E1A53}" type="slidenum">
              <a:rPr lang="en-US"/>
              <a:pPr>
                <a:defRPr/>
              </a:pPr>
              <a:t>103</a:t>
            </a:fld>
            <a:endParaRPr lang="en-US"/>
          </a:p>
        </p:txBody>
      </p:sp>
      <p:sp>
        <p:nvSpPr>
          <p:cNvPr id="101379" name="Rectangle 2"/>
          <p:cNvSpPr>
            <a:spLocks noGrp="1" noChangeArrowheads="1"/>
          </p:cNvSpPr>
          <p:nvPr>
            <p:ph type="title" idx="4294967295"/>
          </p:nvPr>
        </p:nvSpPr>
        <p:spPr/>
        <p:txBody>
          <a:bodyPr/>
          <a:lstStyle/>
          <a:p>
            <a:pPr eaLnBrk="1" hangingPunct="1"/>
            <a:r>
              <a:rPr lang="en-US" smtClean="0"/>
              <a:t>Nesting Components in a Layout</a:t>
            </a:r>
          </a:p>
        </p:txBody>
      </p:sp>
      <p:sp>
        <p:nvSpPr>
          <p:cNvPr id="101380" name="Rectangle 3"/>
          <p:cNvSpPr>
            <a:spLocks noGrp="1" noChangeArrowheads="1"/>
          </p:cNvSpPr>
          <p:nvPr>
            <p:ph type="body" idx="4294967295"/>
          </p:nvPr>
        </p:nvSpPr>
        <p:spPr/>
        <p:txBody>
          <a:bodyPr/>
          <a:lstStyle/>
          <a:p>
            <a:pPr eaLnBrk="1" hangingPunct="1"/>
            <a:r>
              <a:rPr lang="en-US" sz="2800" smtClean="0"/>
              <a:t>Adding components to panels and then nesting the panels inside the regions can overcome the single component limitation of layout regions.</a:t>
            </a:r>
          </a:p>
          <a:p>
            <a:pPr eaLnBrk="1" hangingPunct="1"/>
            <a:r>
              <a:rPr lang="en-US" sz="2800" smtClean="0"/>
              <a:t>It can also overcome the limitation that components will be resized to fill the region.</a:t>
            </a:r>
          </a:p>
          <a:p>
            <a:pPr eaLnBrk="1" hangingPunct="1"/>
            <a:r>
              <a:rPr lang="en-US" sz="2800" smtClean="0"/>
              <a:t>By adding buttons to a </a:t>
            </a:r>
            <a:r>
              <a:rPr lang="en-US" sz="2800" b="1" smtClean="0">
                <a:latin typeface="Courier New" pitchFamily="49" charset="0"/>
              </a:rPr>
              <a:t>JPanel</a:t>
            </a:r>
            <a:r>
              <a:rPr lang="en-US" sz="2800" smtClean="0"/>
              <a:t> and then adding the </a:t>
            </a:r>
            <a:r>
              <a:rPr lang="en-US" sz="2800" b="1" smtClean="0">
                <a:latin typeface="Courier New" pitchFamily="49" charset="0"/>
              </a:rPr>
              <a:t>JPanel</a:t>
            </a:r>
            <a:r>
              <a:rPr lang="en-US" sz="2800" smtClean="0"/>
              <a:t> object to a region, sophisticated layouts can be achieved.</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4E86BC78-8E93-424F-A29F-F2B2ADA91C3E}" type="slidenum">
              <a:rPr lang="en-US"/>
              <a:pPr>
                <a:defRPr/>
              </a:pPr>
              <a:t>104</a:t>
            </a:fld>
            <a:endParaRPr lang="en-US"/>
          </a:p>
        </p:txBody>
      </p:sp>
      <p:sp>
        <p:nvSpPr>
          <p:cNvPr id="102403" name="Rectangle 2"/>
          <p:cNvSpPr>
            <a:spLocks noGrp="1" noChangeArrowheads="1"/>
          </p:cNvSpPr>
          <p:nvPr>
            <p:ph type="title" idx="4294967295"/>
          </p:nvPr>
        </p:nvSpPr>
        <p:spPr/>
        <p:txBody>
          <a:bodyPr/>
          <a:lstStyle/>
          <a:p>
            <a:pPr eaLnBrk="1" hangingPunct="1"/>
            <a:r>
              <a:rPr lang="en-US" smtClean="0"/>
              <a:t>Nesting Components in a Layout</a:t>
            </a:r>
          </a:p>
        </p:txBody>
      </p:sp>
      <p:sp>
        <p:nvSpPr>
          <p:cNvPr id="102404" name="Rectangle 3"/>
          <p:cNvSpPr>
            <a:spLocks noGrp="1" noChangeArrowheads="1"/>
          </p:cNvSpPr>
          <p:nvPr>
            <p:ph type="body" idx="4294967295"/>
          </p:nvPr>
        </p:nvSpPr>
        <p:spPr/>
        <p:txBody>
          <a:bodyPr/>
          <a:lstStyle/>
          <a:p>
            <a:pPr eaLnBrk="1" hangingPunct="1"/>
            <a:r>
              <a:rPr lang="en-US" sz="2800" smtClean="0"/>
              <a:t>In the next program, we will see that we can get the buttons to retain their original size by adding each to its own panel, and then adding the panels to the </a:t>
            </a:r>
            <a:r>
              <a:rPr lang="en-US" sz="2800" b="1" smtClean="0"/>
              <a:t>BorderLayout</a:t>
            </a:r>
            <a:r>
              <a:rPr lang="en-US" sz="2800" smtClean="0"/>
              <a:t>.</a:t>
            </a:r>
          </a:p>
          <a:p>
            <a:pPr eaLnBrk="1" hangingPunct="1"/>
            <a:endParaRPr lang="en-US" sz="2800"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D9B6347E-2C5B-4849-BB87-16CD56E65B09}" type="slidenum">
              <a:rPr lang="en-US"/>
              <a:pPr>
                <a:defRPr/>
              </a:pPr>
              <a:t>105</a:t>
            </a:fld>
            <a:endParaRPr lang="en-US"/>
          </a:p>
        </p:txBody>
      </p:sp>
      <p:sp>
        <p:nvSpPr>
          <p:cNvPr id="103427" name="Rectangle 2"/>
          <p:cNvSpPr>
            <a:spLocks noGrp="1" noChangeArrowheads="1"/>
          </p:cNvSpPr>
          <p:nvPr>
            <p:ph type="title" idx="4294967295"/>
          </p:nvPr>
        </p:nvSpPr>
        <p:spPr/>
        <p:txBody>
          <a:bodyPr/>
          <a:lstStyle/>
          <a:p>
            <a:pPr eaLnBrk="1" hangingPunct="1"/>
            <a:r>
              <a:rPr lang="en-US" smtClean="0"/>
              <a:t>Nesting Components in a Layout</a:t>
            </a:r>
          </a:p>
        </p:txBody>
      </p:sp>
      <p:sp>
        <p:nvSpPr>
          <p:cNvPr id="103428" name="Rectangle 3"/>
          <p:cNvSpPr>
            <a:spLocks noGrp="1" noChangeArrowheads="1"/>
          </p:cNvSpPr>
          <p:nvPr>
            <p:ph type="body" idx="4294967295"/>
          </p:nvPr>
        </p:nvSpPr>
        <p:spPr/>
        <p:txBody>
          <a:bodyPr/>
          <a:lstStyle/>
          <a:p>
            <a:pPr eaLnBrk="1" hangingPunct="1"/>
            <a:r>
              <a:rPr lang="en-US" sz="2800" dirty="0" smtClean="0"/>
              <a:t>This example doesn't size the window the same way earlier examples did (using </a:t>
            </a:r>
            <a:r>
              <a:rPr lang="en-US" sz="2800" b="1" dirty="0" err="1" smtClean="0"/>
              <a:t>setSize</a:t>
            </a:r>
            <a:r>
              <a:rPr lang="en-US" sz="2800" b="1" dirty="0" smtClean="0"/>
              <a:t>()</a:t>
            </a:r>
            <a:r>
              <a:rPr lang="en-US" sz="2800" dirty="0" smtClean="0"/>
              <a:t>).</a:t>
            </a:r>
          </a:p>
          <a:p>
            <a:pPr eaLnBrk="1" hangingPunct="1"/>
            <a:r>
              <a:rPr lang="en-US" sz="2800" dirty="0" smtClean="0"/>
              <a:t>Instead it uses the </a:t>
            </a:r>
            <a:r>
              <a:rPr lang="en-US" sz="2800" b="1" dirty="0" err="1" smtClean="0"/>
              <a:t>JFrame</a:t>
            </a:r>
            <a:r>
              <a:rPr lang="en-US" sz="2800" dirty="0" err="1" smtClean="0"/>
              <a:t>'s</a:t>
            </a:r>
            <a:r>
              <a:rPr lang="en-US" sz="2800" dirty="0" smtClean="0"/>
              <a:t> </a:t>
            </a:r>
            <a:r>
              <a:rPr lang="en-US" sz="2800" b="1" dirty="0" smtClean="0"/>
              <a:t>pack()</a:t>
            </a:r>
            <a:r>
              <a:rPr lang="en-US" sz="2800" dirty="0" smtClean="0"/>
              <a:t> method.</a:t>
            </a:r>
          </a:p>
          <a:p>
            <a:pPr eaLnBrk="1" hangingPunct="1"/>
            <a:r>
              <a:rPr lang="en-US" sz="2800" dirty="0" smtClean="0"/>
              <a:t>Call it after adding all the components, just before making the frame visible. It will automatically size the window to hold its components.</a:t>
            </a:r>
          </a:p>
          <a:p>
            <a:pPr eaLnBrk="1" hangingPunct="1"/>
            <a:endParaRPr lang="en-US" sz="2800" dirty="0" smtClean="0"/>
          </a:p>
          <a:p>
            <a:pPr eaLnBrk="1" hangingPunct="1"/>
            <a:r>
              <a:rPr lang="en-US" sz="2800" dirty="0" smtClean="0"/>
              <a:t>See </a:t>
            </a:r>
            <a:r>
              <a:rPr lang="en-US" sz="2800" dirty="0" err="1" smtClean="0"/>
              <a:t>example:</a:t>
            </a:r>
            <a:r>
              <a:rPr lang="en-US" sz="2800" dirty="0" err="1" smtClean="0">
                <a:hlinkClick r:id="rId3" action="ppaction://hlinkfile"/>
              </a:rPr>
              <a:t>BorderPanelWindow.java</a:t>
            </a:r>
            <a:endParaRPr lang="en-US" sz="2800" dirty="0" smtClean="0"/>
          </a:p>
          <a:p>
            <a:pPr eaLnBrk="1" hangingPunct="1">
              <a:buFontTx/>
              <a:buNone/>
            </a:pPr>
            <a:endParaRPr lang="en-US" sz="2800" dirty="0" smtClean="0"/>
          </a:p>
          <a:p>
            <a:pPr eaLnBrk="1" hangingPunct="1"/>
            <a:endParaRPr lang="en-US" sz="2800" dirty="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163"/>
            <a:ext cx="5395913" cy="675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876800"/>
            <a:ext cx="34385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extBox 10"/>
          <p:cNvSpPr txBox="1">
            <a:spLocks noChangeArrowheads="1"/>
          </p:cNvSpPr>
          <p:nvPr/>
        </p:nvSpPr>
        <p:spPr bwMode="auto">
          <a:xfrm>
            <a:off x="3048000" y="6477000"/>
            <a:ext cx="4267200" cy="307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1400"/>
              <a:t>NOTE: only the constructor is shown here to save space.</a:t>
            </a:r>
          </a:p>
        </p:txBody>
      </p:sp>
      <p:sp>
        <p:nvSpPr>
          <p:cNvPr id="104453" name="TextBox 10"/>
          <p:cNvSpPr txBox="1">
            <a:spLocks noChangeArrowheads="1"/>
          </p:cNvSpPr>
          <p:nvPr/>
        </p:nvSpPr>
        <p:spPr bwMode="auto">
          <a:xfrm>
            <a:off x="6172200" y="990600"/>
            <a:ext cx="2209800" cy="2246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Each button is added to its own panel.</a:t>
            </a:r>
          </a:p>
          <a:p>
            <a:pPr algn="l" eaLnBrk="1" hangingPunct="1"/>
            <a:endParaRPr lang="en-US" sz="2000"/>
          </a:p>
          <a:p>
            <a:pPr algn="l" eaLnBrk="1" hangingPunct="1"/>
            <a:r>
              <a:rPr lang="en-US" sz="2000"/>
              <a:t>Each panel is added to an area of the frame.</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2125FE5B-637E-4C89-981C-C2C3556C3E1D}" type="slidenum">
              <a:rPr lang="en-US"/>
              <a:pPr>
                <a:defRPr/>
              </a:pPr>
              <a:t>107</a:t>
            </a:fld>
            <a:endParaRPr lang="en-US"/>
          </a:p>
        </p:txBody>
      </p:sp>
      <p:sp>
        <p:nvSpPr>
          <p:cNvPr id="105475" name="Rectangle 2"/>
          <p:cNvSpPr>
            <a:spLocks noGrp="1" noChangeArrowheads="1"/>
          </p:cNvSpPr>
          <p:nvPr>
            <p:ph type="title" idx="4294967295"/>
          </p:nvPr>
        </p:nvSpPr>
        <p:spPr/>
        <p:txBody>
          <a:bodyPr/>
          <a:lstStyle/>
          <a:p>
            <a:pPr eaLnBrk="1" hangingPunct="1"/>
            <a:r>
              <a:rPr lang="en-US" smtClean="0"/>
              <a:t>Nesting Components in a Layout</a:t>
            </a:r>
          </a:p>
        </p:txBody>
      </p:sp>
      <p:sp>
        <p:nvSpPr>
          <p:cNvPr id="105476" name="Rectangle 3"/>
          <p:cNvSpPr>
            <a:spLocks noGrp="1" noChangeArrowheads="1"/>
          </p:cNvSpPr>
          <p:nvPr>
            <p:ph type="body" idx="4294967295"/>
          </p:nvPr>
        </p:nvSpPr>
        <p:spPr/>
        <p:txBody>
          <a:bodyPr/>
          <a:lstStyle/>
          <a:p>
            <a:pPr eaLnBrk="1" hangingPunct="1"/>
            <a:r>
              <a:rPr lang="en-US" sz="2800" smtClean="0"/>
              <a:t>The </a:t>
            </a:r>
            <a:r>
              <a:rPr lang="en-US" sz="2800" b="1" smtClean="0"/>
              <a:t>BorderLayout</a:t>
            </a:r>
            <a:r>
              <a:rPr lang="en-US" sz="2800" smtClean="0"/>
              <a:t> resizes the </a:t>
            </a:r>
            <a:r>
              <a:rPr lang="en-US" sz="2800" b="1" smtClean="0"/>
              <a:t>JPanels</a:t>
            </a:r>
            <a:r>
              <a:rPr lang="en-US" sz="2800" smtClean="0"/>
              <a:t> to fit the areas, not the buttons contained in the panels.</a:t>
            </a:r>
          </a:p>
          <a:p>
            <a:pPr eaLnBrk="1" hangingPunct="1"/>
            <a:r>
              <a:rPr lang="en-US" sz="2800" smtClean="0"/>
              <a:t>This example has</a:t>
            </a:r>
          </a:p>
          <a:p>
            <a:pPr lvl="1" algn="just" eaLnBrk="1" hangingPunct="1"/>
            <a:r>
              <a:rPr lang="en-US" sz="2400" smtClean="0"/>
              <a:t>a </a:t>
            </a:r>
            <a:r>
              <a:rPr lang="en-US" sz="2400" b="1" smtClean="0"/>
              <a:t>JFrame</a:t>
            </a:r>
            <a:r>
              <a:rPr lang="en-US" sz="2400" smtClean="0"/>
              <a:t> using </a:t>
            </a:r>
            <a:r>
              <a:rPr lang="en-US" sz="2400" b="1" smtClean="0"/>
              <a:t>BorderLayout</a:t>
            </a:r>
            <a:endParaRPr lang="en-US" sz="2400" smtClean="0"/>
          </a:p>
          <a:p>
            <a:pPr lvl="2" eaLnBrk="1" hangingPunct="1"/>
            <a:r>
              <a:rPr lang="en-US" sz="2000" smtClean="0"/>
              <a:t>Components are added to each area of the frame</a:t>
            </a:r>
          </a:p>
          <a:p>
            <a:pPr lvl="1" algn="just" eaLnBrk="1" hangingPunct="1"/>
            <a:r>
              <a:rPr lang="en-US" sz="2400" smtClean="0"/>
              <a:t>several </a:t>
            </a:r>
            <a:r>
              <a:rPr lang="en-US" sz="2400" b="1" smtClean="0"/>
              <a:t>JPanels</a:t>
            </a:r>
            <a:r>
              <a:rPr lang="en-US" sz="2400" smtClean="0"/>
              <a:t> using </a:t>
            </a:r>
            <a:r>
              <a:rPr lang="en-US" sz="2400" b="1" smtClean="0"/>
              <a:t>FlowLayout</a:t>
            </a:r>
            <a:endParaRPr lang="en-US" sz="2400" smtClean="0"/>
          </a:p>
          <a:p>
            <a:pPr lvl="2" eaLnBrk="1" hangingPunct="1"/>
            <a:r>
              <a:rPr lang="en-US" sz="2000" smtClean="0"/>
              <a:t>Buttons are added to the panel in flow layout style: they are centered in the panel.</a:t>
            </a:r>
          </a:p>
          <a:p>
            <a:pPr eaLnBrk="1" hangingPunct="1"/>
            <a:endParaRPr lang="en-US" sz="280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3"/>
          <p:cNvSpPr>
            <a:spLocks noGrp="1"/>
          </p:cNvSpPr>
          <p:nvPr>
            <p:ph type="sldNum" sz="quarter" idx="10"/>
          </p:nvPr>
        </p:nvSpPr>
        <p:spPr/>
        <p:txBody>
          <a:bodyPr/>
          <a:lstStyle/>
          <a:p>
            <a:pPr>
              <a:defRPr/>
            </a:pPr>
            <a:r>
              <a:rPr lang="en-US"/>
              <a:t>7-</a:t>
            </a:r>
            <a:fld id="{A59579D9-EDA5-4361-B0C5-27907DF1B32B}" type="slidenum">
              <a:rPr lang="en-US"/>
              <a:pPr>
                <a:defRPr/>
              </a:pPr>
              <a:t>108</a:t>
            </a:fld>
            <a:endParaRPr lang="en-US"/>
          </a:p>
        </p:txBody>
      </p:sp>
      <p:sp>
        <p:nvSpPr>
          <p:cNvPr id="106499" name="Rectangle 2"/>
          <p:cNvSpPr>
            <a:spLocks noGrp="1" noChangeArrowheads="1"/>
          </p:cNvSpPr>
          <p:nvPr>
            <p:ph type="title" idx="4294967295"/>
          </p:nvPr>
        </p:nvSpPr>
        <p:spPr/>
        <p:txBody>
          <a:bodyPr/>
          <a:lstStyle/>
          <a:p>
            <a:pPr eaLnBrk="1" hangingPunct="1"/>
            <a:r>
              <a:rPr lang="en-US" b="1" smtClean="0">
                <a:latin typeface="Courier New" pitchFamily="49" charset="0"/>
              </a:rPr>
              <a:t>GridLayout</a:t>
            </a:r>
            <a:r>
              <a:rPr lang="en-US" smtClean="0"/>
              <a:t> Manager</a:t>
            </a:r>
          </a:p>
        </p:txBody>
      </p:sp>
      <p:sp>
        <p:nvSpPr>
          <p:cNvPr id="106500" name="Text Box 4"/>
          <p:cNvSpPr txBox="1">
            <a:spLocks noChangeArrowheads="1"/>
          </p:cNvSpPr>
          <p:nvPr/>
        </p:nvSpPr>
        <p:spPr bwMode="auto">
          <a:xfrm>
            <a:off x="1219200" y="1219200"/>
            <a:ext cx="6477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2000" b="1">
                <a:latin typeface="Courier" pitchFamily="49" charset="0"/>
              </a:rPr>
              <a:t>GridLayout</a:t>
            </a:r>
            <a:r>
              <a:rPr lang="en-US" sz="2000">
                <a:latin typeface="Courier" pitchFamily="49" charset="0"/>
              </a:rPr>
              <a:t> </a:t>
            </a:r>
            <a:r>
              <a:rPr lang="en-US" sz="2000"/>
              <a:t>creates a grid with rows and columns, much like a spreadsheet.  A container that is managed by a</a:t>
            </a:r>
            <a:r>
              <a:rPr lang="en-US" sz="2000">
                <a:latin typeface="Minion-Regular" charset="0"/>
              </a:rPr>
              <a:t> </a:t>
            </a:r>
            <a:r>
              <a:rPr lang="en-US" sz="2000" b="1">
                <a:latin typeface="Courier" pitchFamily="49" charset="0"/>
              </a:rPr>
              <a:t>GridLayout</a:t>
            </a:r>
            <a:r>
              <a:rPr lang="en-US" sz="2000"/>
              <a:t> object is divided into equally sized cells.</a:t>
            </a:r>
            <a:endParaRPr lang="en-US"/>
          </a:p>
        </p:txBody>
      </p:sp>
      <p:graphicFrame>
        <p:nvGraphicFramePr>
          <p:cNvPr id="206897" name="Group 49"/>
          <p:cNvGraphicFramePr>
            <a:graphicFrameLocks noGrp="1"/>
          </p:cNvGraphicFramePr>
          <p:nvPr/>
        </p:nvGraphicFramePr>
        <p:xfrm>
          <a:off x="2895600" y="3368675"/>
          <a:ext cx="3124200" cy="2286000"/>
        </p:xfrm>
        <a:graphic>
          <a:graphicData uri="http://schemas.openxmlformats.org/drawingml/2006/table">
            <a:tbl>
              <a:tblPr/>
              <a:tblGrid>
                <a:gridCol w="625475"/>
                <a:gridCol w="623888"/>
                <a:gridCol w="625475"/>
                <a:gridCol w="623887"/>
                <a:gridCol w="625475"/>
              </a:tblGrid>
              <a:tr h="415925">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7513">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5925">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7513">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5925">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6539" name="AutoShape 44"/>
          <p:cNvSpPr>
            <a:spLocks/>
          </p:cNvSpPr>
          <p:nvPr/>
        </p:nvSpPr>
        <p:spPr bwMode="auto">
          <a:xfrm rot="5400000">
            <a:off x="4229100" y="1485900"/>
            <a:ext cx="457200" cy="3124200"/>
          </a:xfrm>
          <a:prstGeom prst="leftBrace">
            <a:avLst>
              <a:gd name="adj1" fmla="val 56944"/>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40" name="AutoShape 45"/>
          <p:cNvSpPr>
            <a:spLocks/>
          </p:cNvSpPr>
          <p:nvPr/>
        </p:nvSpPr>
        <p:spPr bwMode="auto">
          <a:xfrm>
            <a:off x="2362200" y="3368675"/>
            <a:ext cx="381000" cy="2270125"/>
          </a:xfrm>
          <a:prstGeom prst="leftBrace">
            <a:avLst>
              <a:gd name="adj1" fmla="val 64659"/>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41" name="Text Box 47"/>
          <p:cNvSpPr txBox="1">
            <a:spLocks noChangeArrowheads="1"/>
          </p:cNvSpPr>
          <p:nvPr/>
        </p:nvSpPr>
        <p:spPr bwMode="auto">
          <a:xfrm>
            <a:off x="3886200" y="2362200"/>
            <a:ext cx="1217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a:t>columns</a:t>
            </a:r>
          </a:p>
        </p:txBody>
      </p:sp>
      <p:sp>
        <p:nvSpPr>
          <p:cNvPr id="106542" name="Text Box 48"/>
          <p:cNvSpPr txBox="1">
            <a:spLocks noChangeArrowheads="1"/>
          </p:cNvSpPr>
          <p:nvPr/>
        </p:nvSpPr>
        <p:spPr bwMode="auto">
          <a:xfrm>
            <a:off x="1509713" y="4572000"/>
            <a:ext cx="776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a:t>rows</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F1B9206C-2C6C-4F99-8655-9B1FDECDAF82}" type="slidenum">
              <a:rPr lang="en-US"/>
              <a:pPr>
                <a:defRPr/>
              </a:pPr>
              <a:t>109</a:t>
            </a:fld>
            <a:endParaRPr lang="en-US"/>
          </a:p>
        </p:txBody>
      </p:sp>
      <p:sp>
        <p:nvSpPr>
          <p:cNvPr id="107523" name="Rectangle 2"/>
          <p:cNvSpPr>
            <a:spLocks noGrp="1" noChangeArrowheads="1"/>
          </p:cNvSpPr>
          <p:nvPr>
            <p:ph type="title" idx="4294967295"/>
          </p:nvPr>
        </p:nvSpPr>
        <p:spPr/>
        <p:txBody>
          <a:bodyPr/>
          <a:lstStyle/>
          <a:p>
            <a:pPr eaLnBrk="1" hangingPunct="1"/>
            <a:r>
              <a:rPr lang="en-US" b="1" smtClean="0">
                <a:latin typeface="Courier New" pitchFamily="49" charset="0"/>
              </a:rPr>
              <a:t>GridLayout</a:t>
            </a:r>
            <a:r>
              <a:rPr lang="en-US" smtClean="0"/>
              <a:t> Manager</a:t>
            </a:r>
          </a:p>
        </p:txBody>
      </p:sp>
      <p:sp>
        <p:nvSpPr>
          <p:cNvPr id="107524" name="Rectangle 3"/>
          <p:cNvSpPr>
            <a:spLocks noGrp="1" noChangeArrowheads="1"/>
          </p:cNvSpPr>
          <p:nvPr>
            <p:ph type="body" idx="4294967295"/>
          </p:nvPr>
        </p:nvSpPr>
        <p:spPr>
          <a:xfrm>
            <a:off x="381000" y="1524000"/>
            <a:ext cx="7772400" cy="4724400"/>
          </a:xfrm>
        </p:spPr>
        <p:txBody>
          <a:bodyPr/>
          <a:lstStyle/>
          <a:p>
            <a:pPr eaLnBrk="1" hangingPunct="1">
              <a:lnSpc>
                <a:spcPct val="90000"/>
              </a:lnSpc>
            </a:pPr>
            <a:r>
              <a:rPr lang="en-US" sz="2800" b="1" smtClean="0">
                <a:latin typeface="Courier New" pitchFamily="49" charset="0"/>
              </a:rPr>
              <a:t>GridLayout</a:t>
            </a:r>
            <a:r>
              <a:rPr lang="en-US" sz="2800" smtClean="0"/>
              <a:t> manager follows some simple rules:</a:t>
            </a:r>
          </a:p>
          <a:p>
            <a:pPr lvl="1" eaLnBrk="1" hangingPunct="1">
              <a:lnSpc>
                <a:spcPct val="90000"/>
              </a:lnSpc>
            </a:pPr>
            <a:r>
              <a:rPr lang="en-US" sz="2400" smtClean="0"/>
              <a:t>Each cell can hold only one component.</a:t>
            </a:r>
          </a:p>
          <a:p>
            <a:pPr lvl="1" eaLnBrk="1" hangingPunct="1">
              <a:lnSpc>
                <a:spcPct val="90000"/>
              </a:lnSpc>
            </a:pPr>
            <a:r>
              <a:rPr lang="en-US" sz="2400" smtClean="0"/>
              <a:t>All of the cells are the size of the largest component placed within the layout.</a:t>
            </a:r>
          </a:p>
          <a:p>
            <a:pPr lvl="1" eaLnBrk="1" hangingPunct="1">
              <a:lnSpc>
                <a:spcPct val="90000"/>
              </a:lnSpc>
            </a:pPr>
            <a:r>
              <a:rPr lang="en-US" sz="2400" smtClean="0"/>
              <a:t>A component that is placed in a cell is automatically resized to fill up any extra space.</a:t>
            </a:r>
          </a:p>
          <a:p>
            <a:pPr eaLnBrk="1" hangingPunct="1">
              <a:lnSpc>
                <a:spcPct val="90000"/>
              </a:lnSpc>
            </a:pPr>
            <a:r>
              <a:rPr lang="en-US" sz="2800" smtClean="0"/>
              <a:t>You pass the number of rows and columns as arguments to the </a:t>
            </a:r>
            <a:r>
              <a:rPr lang="en-US" sz="2800" b="1" smtClean="0">
                <a:latin typeface="Courier New" pitchFamily="49" charset="0"/>
              </a:rPr>
              <a:t>GridLayout</a:t>
            </a:r>
            <a:r>
              <a:rPr lang="en-US" sz="2800" smtClean="0"/>
              <a:t> constructor.</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19DE733B-7350-46D8-8CE9-D5D2B7EC0480}" type="slidenum">
              <a:rPr lang="en-US"/>
              <a:pPr>
                <a:defRPr/>
              </a:pPr>
              <a:t>11</a:t>
            </a:fld>
            <a:endParaRPr lang="en-US"/>
          </a:p>
        </p:txBody>
      </p:sp>
      <p:sp>
        <p:nvSpPr>
          <p:cNvPr id="13315" name="Rectangle 2"/>
          <p:cNvSpPr>
            <a:spLocks noGrp="1" noChangeArrowheads="1"/>
          </p:cNvSpPr>
          <p:nvPr>
            <p:ph type="title" idx="4294967295"/>
          </p:nvPr>
        </p:nvSpPr>
        <p:spPr/>
        <p:txBody>
          <a:bodyPr/>
          <a:lstStyle/>
          <a:p>
            <a:pPr eaLnBrk="1" hangingPunct="1"/>
            <a:r>
              <a:rPr lang="en-US" smtClean="0"/>
              <a:t>Creating Windows</a:t>
            </a:r>
          </a:p>
        </p:txBody>
      </p:sp>
      <p:sp>
        <p:nvSpPr>
          <p:cNvPr id="13316" name="Rectangle 3"/>
          <p:cNvSpPr>
            <a:spLocks noGrp="1" noChangeArrowheads="1"/>
          </p:cNvSpPr>
          <p:nvPr>
            <p:ph type="body" idx="4294967295"/>
          </p:nvPr>
        </p:nvSpPr>
        <p:spPr/>
        <p:txBody>
          <a:bodyPr/>
          <a:lstStyle/>
          <a:p>
            <a:pPr eaLnBrk="1" hangingPunct="1"/>
            <a:r>
              <a:rPr lang="en-US" smtClean="0"/>
              <a:t>Often, applications need one or more windows with various components.</a:t>
            </a:r>
          </a:p>
          <a:p>
            <a:pPr eaLnBrk="1" hangingPunct="1"/>
            <a:r>
              <a:rPr lang="en-US" smtClean="0"/>
              <a:t>A window is a </a:t>
            </a:r>
            <a:r>
              <a:rPr lang="en-US" b="1" i="1" smtClean="0"/>
              <a:t>container</a:t>
            </a:r>
            <a:r>
              <a:rPr lang="en-US" smtClean="0"/>
              <a:t>, which is simply a component that holds other components.</a:t>
            </a:r>
          </a:p>
          <a:p>
            <a:pPr eaLnBrk="1" hangingPunct="1"/>
            <a:r>
              <a:rPr lang="en-US" smtClean="0"/>
              <a:t>A container that can be displayed as a window is a </a:t>
            </a:r>
            <a:r>
              <a:rPr lang="en-US" b="1" i="1" smtClean="0"/>
              <a:t>frame</a:t>
            </a:r>
            <a:r>
              <a:rPr lang="en-US" smtClean="0"/>
              <a:t>.</a:t>
            </a:r>
          </a:p>
          <a:p>
            <a:pPr eaLnBrk="1" hangingPunct="1"/>
            <a:r>
              <a:rPr lang="en-US" smtClean="0"/>
              <a:t>In a Swing application, you create a frame from the </a:t>
            </a:r>
            <a:r>
              <a:rPr lang="en-US" b="1" smtClean="0">
                <a:latin typeface="Courier New" pitchFamily="49" charset="0"/>
                <a:hlinkClick r:id="rId3"/>
              </a:rPr>
              <a:t>JFrame</a:t>
            </a:r>
            <a:r>
              <a:rPr lang="en-US" smtClean="0"/>
              <a:t> class.</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7CAACF10-BA1F-44BB-825B-240F21CA2866}" type="slidenum">
              <a:rPr lang="en-US"/>
              <a:pPr>
                <a:defRPr/>
              </a:pPr>
              <a:t>110</a:t>
            </a:fld>
            <a:endParaRPr lang="en-US"/>
          </a:p>
        </p:txBody>
      </p:sp>
      <p:sp>
        <p:nvSpPr>
          <p:cNvPr id="108547" name="Rectangle 2"/>
          <p:cNvSpPr>
            <a:spLocks noGrp="1" noChangeArrowheads="1"/>
          </p:cNvSpPr>
          <p:nvPr>
            <p:ph type="title" idx="4294967295"/>
          </p:nvPr>
        </p:nvSpPr>
        <p:spPr/>
        <p:txBody>
          <a:bodyPr/>
          <a:lstStyle/>
          <a:p>
            <a:pPr eaLnBrk="1" hangingPunct="1"/>
            <a:r>
              <a:rPr lang="en-US" b="1" smtClean="0">
                <a:latin typeface="Courier New" pitchFamily="49" charset="0"/>
              </a:rPr>
              <a:t>GridLayout</a:t>
            </a:r>
            <a:r>
              <a:rPr lang="en-US" smtClean="0"/>
              <a:t> Manager</a:t>
            </a:r>
          </a:p>
        </p:txBody>
      </p:sp>
      <p:sp>
        <p:nvSpPr>
          <p:cNvPr id="108548" name="Rectangle 3"/>
          <p:cNvSpPr>
            <a:spLocks noGrp="1" noChangeArrowheads="1"/>
          </p:cNvSpPr>
          <p:nvPr>
            <p:ph type="body" idx="4294967295"/>
          </p:nvPr>
        </p:nvSpPr>
        <p:spPr/>
        <p:txBody>
          <a:bodyPr/>
          <a:lstStyle/>
          <a:p>
            <a:pPr eaLnBrk="1" hangingPunct="1"/>
            <a:r>
              <a:rPr lang="en-US" dirty="0" smtClean="0"/>
              <a:t>The general format of the constructor:</a:t>
            </a:r>
          </a:p>
          <a:p>
            <a:pPr lvl="1" eaLnBrk="1" hangingPunct="1">
              <a:buFontTx/>
              <a:buNone/>
            </a:pPr>
            <a:r>
              <a:rPr lang="en-US" sz="2400" b="1" dirty="0" err="1" smtClean="0">
                <a:latin typeface="Courier New" pitchFamily="49" charset="0"/>
              </a:rPr>
              <a:t>GridLayout</a:t>
            </a:r>
            <a:r>
              <a:rPr lang="en-US" sz="2400" b="1" dirty="0" smtClean="0">
                <a:latin typeface="Courier New" pitchFamily="49" charset="0"/>
              </a:rPr>
              <a:t>(</a:t>
            </a:r>
            <a:r>
              <a:rPr lang="en-US" sz="2400" b="1" dirty="0" err="1" smtClean="0">
                <a:latin typeface="Courier New" pitchFamily="49" charset="0"/>
              </a:rPr>
              <a:t>int</a:t>
            </a:r>
            <a:r>
              <a:rPr lang="en-US" sz="2400" b="1" dirty="0" smtClean="0">
                <a:latin typeface="Courier New" pitchFamily="49" charset="0"/>
              </a:rPr>
              <a:t> </a:t>
            </a:r>
            <a:r>
              <a:rPr lang="en-US" sz="2400" b="1" i="1" dirty="0" smtClean="0">
                <a:latin typeface="Courier New" pitchFamily="49" charset="0"/>
              </a:rPr>
              <a:t>rows, </a:t>
            </a:r>
            <a:r>
              <a:rPr lang="en-US" sz="2400" b="1" i="1" dirty="0" err="1" smtClean="0">
                <a:latin typeface="Courier New" pitchFamily="49" charset="0"/>
              </a:rPr>
              <a:t>int</a:t>
            </a:r>
            <a:r>
              <a:rPr lang="en-US" sz="2400" b="1" i="1" dirty="0" smtClean="0">
                <a:latin typeface="Courier New" pitchFamily="49" charset="0"/>
              </a:rPr>
              <a:t> columns)</a:t>
            </a:r>
          </a:p>
          <a:p>
            <a:pPr eaLnBrk="1" hangingPunct="1"/>
            <a:r>
              <a:rPr lang="en-US" dirty="0" smtClean="0"/>
              <a:t>Example</a:t>
            </a:r>
          </a:p>
          <a:p>
            <a:pPr eaLnBrk="1" hangingPunct="1">
              <a:buFontTx/>
              <a:buNone/>
            </a:pPr>
            <a:r>
              <a:rPr lang="en-US" sz="2400" b="1" dirty="0" smtClean="0">
                <a:latin typeface="Courier New" pitchFamily="49" charset="0"/>
              </a:rPr>
              <a:t>	</a:t>
            </a:r>
            <a:r>
              <a:rPr lang="en-US" sz="2400" b="1" dirty="0" err="1" smtClean="0">
                <a:latin typeface="Courier New" pitchFamily="49" charset="0"/>
              </a:rPr>
              <a:t>setLayout</a:t>
            </a:r>
            <a:r>
              <a:rPr lang="en-US" sz="2400" b="1" dirty="0" smtClean="0">
                <a:latin typeface="Courier New" pitchFamily="49" charset="0"/>
              </a:rPr>
              <a:t>(new </a:t>
            </a:r>
            <a:r>
              <a:rPr lang="en-US" sz="2400" b="1" dirty="0" err="1" smtClean="0">
                <a:latin typeface="Courier New" pitchFamily="49" charset="0"/>
              </a:rPr>
              <a:t>GridLayout</a:t>
            </a:r>
            <a:r>
              <a:rPr lang="en-US" sz="2400" b="1" dirty="0" smtClean="0">
                <a:latin typeface="Courier New" pitchFamily="49" charset="0"/>
              </a:rPr>
              <a:t>(2, 3));</a:t>
            </a:r>
          </a:p>
          <a:p>
            <a:pPr eaLnBrk="1" hangingPunct="1"/>
            <a:r>
              <a:rPr lang="en-US" dirty="0" smtClean="0"/>
              <a:t>A zero (0) can be passed for one of the arguments but not both. It will be treated as if there were a 1 in that position.</a:t>
            </a:r>
          </a:p>
          <a:p>
            <a:pPr lvl="1" eaLnBrk="1" hangingPunct="1"/>
            <a:r>
              <a:rPr lang="en-US" dirty="0" smtClean="0"/>
              <a:t>passing 0 for both arguments will cause an </a:t>
            </a:r>
            <a:r>
              <a:rPr lang="en-US" b="1" dirty="0" err="1" smtClean="0">
                <a:latin typeface="Courier New" pitchFamily="49" charset="0"/>
              </a:rPr>
              <a:t>IllegalArgumentException</a:t>
            </a:r>
            <a:r>
              <a:rPr lang="en-US" dirty="0" smtClean="0"/>
              <a:t> to be thrown.</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3"/>
          <p:cNvSpPr>
            <a:spLocks noGrp="1"/>
          </p:cNvSpPr>
          <p:nvPr>
            <p:ph type="sldNum" sz="quarter" idx="10"/>
          </p:nvPr>
        </p:nvSpPr>
        <p:spPr/>
        <p:txBody>
          <a:bodyPr/>
          <a:lstStyle/>
          <a:p>
            <a:pPr>
              <a:defRPr/>
            </a:pPr>
            <a:r>
              <a:rPr lang="en-US"/>
              <a:t>7-</a:t>
            </a:r>
            <a:fld id="{C0FB2F42-9E5A-488A-A47E-5624359C2BBE}" type="slidenum">
              <a:rPr lang="en-US"/>
              <a:pPr>
                <a:defRPr/>
              </a:pPr>
              <a:t>111</a:t>
            </a:fld>
            <a:endParaRPr lang="en-US"/>
          </a:p>
        </p:txBody>
      </p:sp>
      <p:sp>
        <p:nvSpPr>
          <p:cNvPr id="109571" name="Rectangle 2"/>
          <p:cNvSpPr>
            <a:spLocks noGrp="1" noChangeArrowheads="1"/>
          </p:cNvSpPr>
          <p:nvPr>
            <p:ph type="title" idx="4294967295"/>
          </p:nvPr>
        </p:nvSpPr>
        <p:spPr/>
        <p:txBody>
          <a:bodyPr/>
          <a:lstStyle/>
          <a:p>
            <a:pPr eaLnBrk="1" hangingPunct="1"/>
            <a:r>
              <a:rPr lang="en-US" b="1" smtClean="0">
                <a:latin typeface="Courier New" pitchFamily="49" charset="0"/>
              </a:rPr>
              <a:t>GridLayout</a:t>
            </a:r>
            <a:r>
              <a:rPr lang="en-US" smtClean="0"/>
              <a:t> Manager</a:t>
            </a:r>
          </a:p>
        </p:txBody>
      </p:sp>
      <p:grpSp>
        <p:nvGrpSpPr>
          <p:cNvPr id="109572" name="Group 43"/>
          <p:cNvGrpSpPr>
            <a:grpSpLocks/>
          </p:cNvGrpSpPr>
          <p:nvPr/>
        </p:nvGrpSpPr>
        <p:grpSpPr bwMode="auto">
          <a:xfrm>
            <a:off x="1981200" y="2746375"/>
            <a:ext cx="3124200" cy="2587625"/>
            <a:chOff x="1901" y="1920"/>
            <a:chExt cx="1968" cy="1630"/>
          </a:xfrm>
        </p:grpSpPr>
        <p:sp>
          <p:nvSpPr>
            <p:cNvPr id="109574" name="Rectangle 5"/>
            <p:cNvSpPr>
              <a:spLocks noChangeArrowheads="1"/>
            </p:cNvSpPr>
            <p:nvPr/>
          </p:nvSpPr>
          <p:spPr bwMode="auto">
            <a:xfrm>
              <a:off x="3475" y="3224"/>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25</a:t>
              </a:r>
            </a:p>
          </p:txBody>
        </p:sp>
        <p:sp>
          <p:nvSpPr>
            <p:cNvPr id="109575" name="Rectangle 6"/>
            <p:cNvSpPr>
              <a:spLocks noChangeArrowheads="1"/>
            </p:cNvSpPr>
            <p:nvPr/>
          </p:nvSpPr>
          <p:spPr bwMode="auto">
            <a:xfrm>
              <a:off x="3082" y="3224"/>
              <a:ext cx="39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24</a:t>
              </a:r>
            </a:p>
          </p:txBody>
        </p:sp>
        <p:sp>
          <p:nvSpPr>
            <p:cNvPr id="109576" name="Rectangle 7"/>
            <p:cNvSpPr>
              <a:spLocks noChangeArrowheads="1"/>
            </p:cNvSpPr>
            <p:nvPr/>
          </p:nvSpPr>
          <p:spPr bwMode="auto">
            <a:xfrm>
              <a:off x="2688" y="3224"/>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23</a:t>
              </a:r>
            </a:p>
          </p:txBody>
        </p:sp>
        <p:sp>
          <p:nvSpPr>
            <p:cNvPr id="109577" name="Rectangle 8"/>
            <p:cNvSpPr>
              <a:spLocks noChangeArrowheads="1"/>
            </p:cNvSpPr>
            <p:nvPr/>
          </p:nvSpPr>
          <p:spPr bwMode="auto">
            <a:xfrm>
              <a:off x="2295" y="3224"/>
              <a:ext cx="39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22</a:t>
              </a:r>
            </a:p>
          </p:txBody>
        </p:sp>
        <p:sp>
          <p:nvSpPr>
            <p:cNvPr id="109578" name="Rectangle 9"/>
            <p:cNvSpPr>
              <a:spLocks noChangeArrowheads="1"/>
            </p:cNvSpPr>
            <p:nvPr/>
          </p:nvSpPr>
          <p:spPr bwMode="auto">
            <a:xfrm>
              <a:off x="1901" y="3224"/>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21</a:t>
              </a:r>
            </a:p>
          </p:txBody>
        </p:sp>
        <p:sp>
          <p:nvSpPr>
            <p:cNvPr id="109579" name="Rectangle 10"/>
            <p:cNvSpPr>
              <a:spLocks noChangeArrowheads="1"/>
            </p:cNvSpPr>
            <p:nvPr/>
          </p:nvSpPr>
          <p:spPr bwMode="auto">
            <a:xfrm>
              <a:off x="3475" y="2898"/>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20</a:t>
              </a:r>
            </a:p>
          </p:txBody>
        </p:sp>
        <p:sp>
          <p:nvSpPr>
            <p:cNvPr id="109580" name="Rectangle 11"/>
            <p:cNvSpPr>
              <a:spLocks noChangeArrowheads="1"/>
            </p:cNvSpPr>
            <p:nvPr/>
          </p:nvSpPr>
          <p:spPr bwMode="auto">
            <a:xfrm>
              <a:off x="3082" y="2898"/>
              <a:ext cx="39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19</a:t>
              </a:r>
            </a:p>
          </p:txBody>
        </p:sp>
        <p:sp>
          <p:nvSpPr>
            <p:cNvPr id="109581" name="Rectangle 12"/>
            <p:cNvSpPr>
              <a:spLocks noChangeArrowheads="1"/>
            </p:cNvSpPr>
            <p:nvPr/>
          </p:nvSpPr>
          <p:spPr bwMode="auto">
            <a:xfrm>
              <a:off x="2688" y="2898"/>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18</a:t>
              </a:r>
            </a:p>
          </p:txBody>
        </p:sp>
        <p:sp>
          <p:nvSpPr>
            <p:cNvPr id="109582" name="Rectangle 13"/>
            <p:cNvSpPr>
              <a:spLocks noChangeArrowheads="1"/>
            </p:cNvSpPr>
            <p:nvPr/>
          </p:nvSpPr>
          <p:spPr bwMode="auto">
            <a:xfrm>
              <a:off x="2295" y="2898"/>
              <a:ext cx="39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17</a:t>
              </a:r>
            </a:p>
          </p:txBody>
        </p:sp>
        <p:sp>
          <p:nvSpPr>
            <p:cNvPr id="109583" name="Rectangle 14"/>
            <p:cNvSpPr>
              <a:spLocks noChangeArrowheads="1"/>
            </p:cNvSpPr>
            <p:nvPr/>
          </p:nvSpPr>
          <p:spPr bwMode="auto">
            <a:xfrm>
              <a:off x="1901" y="2898"/>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16</a:t>
              </a:r>
            </a:p>
          </p:txBody>
        </p:sp>
        <p:sp>
          <p:nvSpPr>
            <p:cNvPr id="109584" name="Rectangle 15"/>
            <p:cNvSpPr>
              <a:spLocks noChangeArrowheads="1"/>
            </p:cNvSpPr>
            <p:nvPr/>
          </p:nvSpPr>
          <p:spPr bwMode="auto">
            <a:xfrm>
              <a:off x="3475" y="2572"/>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15</a:t>
              </a:r>
            </a:p>
          </p:txBody>
        </p:sp>
        <p:sp>
          <p:nvSpPr>
            <p:cNvPr id="109585" name="Rectangle 16"/>
            <p:cNvSpPr>
              <a:spLocks noChangeArrowheads="1"/>
            </p:cNvSpPr>
            <p:nvPr/>
          </p:nvSpPr>
          <p:spPr bwMode="auto">
            <a:xfrm>
              <a:off x="3082" y="2572"/>
              <a:ext cx="39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14</a:t>
              </a:r>
            </a:p>
          </p:txBody>
        </p:sp>
        <p:sp>
          <p:nvSpPr>
            <p:cNvPr id="109586" name="Rectangle 17"/>
            <p:cNvSpPr>
              <a:spLocks noChangeArrowheads="1"/>
            </p:cNvSpPr>
            <p:nvPr/>
          </p:nvSpPr>
          <p:spPr bwMode="auto">
            <a:xfrm>
              <a:off x="2688" y="2572"/>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13</a:t>
              </a:r>
            </a:p>
          </p:txBody>
        </p:sp>
        <p:sp>
          <p:nvSpPr>
            <p:cNvPr id="109587" name="Rectangle 18"/>
            <p:cNvSpPr>
              <a:spLocks noChangeArrowheads="1"/>
            </p:cNvSpPr>
            <p:nvPr/>
          </p:nvSpPr>
          <p:spPr bwMode="auto">
            <a:xfrm>
              <a:off x="2295" y="2572"/>
              <a:ext cx="39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12</a:t>
              </a:r>
            </a:p>
          </p:txBody>
        </p:sp>
        <p:sp>
          <p:nvSpPr>
            <p:cNvPr id="109588" name="Rectangle 19"/>
            <p:cNvSpPr>
              <a:spLocks noChangeArrowheads="1"/>
            </p:cNvSpPr>
            <p:nvPr/>
          </p:nvSpPr>
          <p:spPr bwMode="auto">
            <a:xfrm>
              <a:off x="1901" y="2572"/>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11</a:t>
              </a:r>
            </a:p>
          </p:txBody>
        </p:sp>
        <p:sp>
          <p:nvSpPr>
            <p:cNvPr id="109589" name="Rectangle 20"/>
            <p:cNvSpPr>
              <a:spLocks noChangeArrowheads="1"/>
            </p:cNvSpPr>
            <p:nvPr/>
          </p:nvSpPr>
          <p:spPr bwMode="auto">
            <a:xfrm>
              <a:off x="3475" y="2246"/>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10</a:t>
              </a:r>
            </a:p>
          </p:txBody>
        </p:sp>
        <p:sp>
          <p:nvSpPr>
            <p:cNvPr id="109590" name="Rectangle 21"/>
            <p:cNvSpPr>
              <a:spLocks noChangeArrowheads="1"/>
            </p:cNvSpPr>
            <p:nvPr/>
          </p:nvSpPr>
          <p:spPr bwMode="auto">
            <a:xfrm>
              <a:off x="3082" y="2246"/>
              <a:ext cx="39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9</a:t>
              </a:r>
            </a:p>
          </p:txBody>
        </p:sp>
        <p:sp>
          <p:nvSpPr>
            <p:cNvPr id="109591" name="Rectangle 22"/>
            <p:cNvSpPr>
              <a:spLocks noChangeArrowheads="1"/>
            </p:cNvSpPr>
            <p:nvPr/>
          </p:nvSpPr>
          <p:spPr bwMode="auto">
            <a:xfrm>
              <a:off x="2688" y="2246"/>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8</a:t>
              </a:r>
            </a:p>
          </p:txBody>
        </p:sp>
        <p:sp>
          <p:nvSpPr>
            <p:cNvPr id="109592" name="Rectangle 23"/>
            <p:cNvSpPr>
              <a:spLocks noChangeArrowheads="1"/>
            </p:cNvSpPr>
            <p:nvPr/>
          </p:nvSpPr>
          <p:spPr bwMode="auto">
            <a:xfrm>
              <a:off x="2295" y="2246"/>
              <a:ext cx="39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7</a:t>
              </a:r>
            </a:p>
          </p:txBody>
        </p:sp>
        <p:sp>
          <p:nvSpPr>
            <p:cNvPr id="109593" name="Rectangle 24"/>
            <p:cNvSpPr>
              <a:spLocks noChangeArrowheads="1"/>
            </p:cNvSpPr>
            <p:nvPr/>
          </p:nvSpPr>
          <p:spPr bwMode="auto">
            <a:xfrm>
              <a:off x="1901" y="2246"/>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6</a:t>
              </a:r>
            </a:p>
          </p:txBody>
        </p:sp>
        <p:sp>
          <p:nvSpPr>
            <p:cNvPr id="109594" name="Rectangle 25"/>
            <p:cNvSpPr>
              <a:spLocks noChangeArrowheads="1"/>
            </p:cNvSpPr>
            <p:nvPr/>
          </p:nvSpPr>
          <p:spPr bwMode="auto">
            <a:xfrm>
              <a:off x="3475" y="1920"/>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5</a:t>
              </a:r>
            </a:p>
          </p:txBody>
        </p:sp>
        <p:sp>
          <p:nvSpPr>
            <p:cNvPr id="109595" name="Rectangle 26"/>
            <p:cNvSpPr>
              <a:spLocks noChangeArrowheads="1"/>
            </p:cNvSpPr>
            <p:nvPr/>
          </p:nvSpPr>
          <p:spPr bwMode="auto">
            <a:xfrm>
              <a:off x="3082" y="1920"/>
              <a:ext cx="39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4</a:t>
              </a:r>
            </a:p>
          </p:txBody>
        </p:sp>
        <p:sp>
          <p:nvSpPr>
            <p:cNvPr id="109596" name="Rectangle 27"/>
            <p:cNvSpPr>
              <a:spLocks noChangeArrowheads="1"/>
            </p:cNvSpPr>
            <p:nvPr/>
          </p:nvSpPr>
          <p:spPr bwMode="auto">
            <a:xfrm>
              <a:off x="2688" y="1920"/>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3</a:t>
              </a:r>
            </a:p>
          </p:txBody>
        </p:sp>
        <p:sp>
          <p:nvSpPr>
            <p:cNvPr id="109597" name="Rectangle 28"/>
            <p:cNvSpPr>
              <a:spLocks noChangeArrowheads="1"/>
            </p:cNvSpPr>
            <p:nvPr/>
          </p:nvSpPr>
          <p:spPr bwMode="auto">
            <a:xfrm>
              <a:off x="2295" y="1920"/>
              <a:ext cx="39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2</a:t>
              </a:r>
            </a:p>
          </p:txBody>
        </p:sp>
        <p:sp>
          <p:nvSpPr>
            <p:cNvPr id="109598" name="Rectangle 29"/>
            <p:cNvSpPr>
              <a:spLocks noChangeArrowheads="1"/>
            </p:cNvSpPr>
            <p:nvPr/>
          </p:nvSpPr>
          <p:spPr bwMode="auto">
            <a:xfrm>
              <a:off x="1901" y="1920"/>
              <a:ext cx="3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a:t>
              </a:r>
            </a:p>
          </p:txBody>
        </p:sp>
        <p:sp>
          <p:nvSpPr>
            <p:cNvPr id="109599" name="Line 30"/>
            <p:cNvSpPr>
              <a:spLocks noChangeShapeType="1"/>
            </p:cNvSpPr>
            <p:nvPr/>
          </p:nvSpPr>
          <p:spPr bwMode="auto">
            <a:xfrm>
              <a:off x="1901" y="1920"/>
              <a:ext cx="196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600" name="Line 31"/>
            <p:cNvSpPr>
              <a:spLocks noChangeShapeType="1"/>
            </p:cNvSpPr>
            <p:nvPr/>
          </p:nvSpPr>
          <p:spPr bwMode="auto">
            <a:xfrm>
              <a:off x="1901" y="2246"/>
              <a:ext cx="19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601" name="Line 32"/>
            <p:cNvSpPr>
              <a:spLocks noChangeShapeType="1"/>
            </p:cNvSpPr>
            <p:nvPr/>
          </p:nvSpPr>
          <p:spPr bwMode="auto">
            <a:xfrm>
              <a:off x="1901" y="2572"/>
              <a:ext cx="19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602" name="Line 33"/>
            <p:cNvSpPr>
              <a:spLocks noChangeShapeType="1"/>
            </p:cNvSpPr>
            <p:nvPr/>
          </p:nvSpPr>
          <p:spPr bwMode="auto">
            <a:xfrm>
              <a:off x="1901" y="2898"/>
              <a:ext cx="19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603" name="Line 34"/>
            <p:cNvSpPr>
              <a:spLocks noChangeShapeType="1"/>
            </p:cNvSpPr>
            <p:nvPr/>
          </p:nvSpPr>
          <p:spPr bwMode="auto">
            <a:xfrm>
              <a:off x="1901" y="3224"/>
              <a:ext cx="19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604" name="Line 35"/>
            <p:cNvSpPr>
              <a:spLocks noChangeShapeType="1"/>
            </p:cNvSpPr>
            <p:nvPr/>
          </p:nvSpPr>
          <p:spPr bwMode="auto">
            <a:xfrm>
              <a:off x="1901" y="3550"/>
              <a:ext cx="196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605" name="Line 36"/>
            <p:cNvSpPr>
              <a:spLocks noChangeShapeType="1"/>
            </p:cNvSpPr>
            <p:nvPr/>
          </p:nvSpPr>
          <p:spPr bwMode="auto">
            <a:xfrm>
              <a:off x="1901" y="1920"/>
              <a:ext cx="0" cy="163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606" name="Line 37"/>
            <p:cNvSpPr>
              <a:spLocks noChangeShapeType="1"/>
            </p:cNvSpPr>
            <p:nvPr/>
          </p:nvSpPr>
          <p:spPr bwMode="auto">
            <a:xfrm>
              <a:off x="2295" y="1920"/>
              <a:ext cx="0" cy="16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607" name="Line 38"/>
            <p:cNvSpPr>
              <a:spLocks noChangeShapeType="1"/>
            </p:cNvSpPr>
            <p:nvPr/>
          </p:nvSpPr>
          <p:spPr bwMode="auto">
            <a:xfrm>
              <a:off x="2688" y="1920"/>
              <a:ext cx="0" cy="16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608" name="Line 39"/>
            <p:cNvSpPr>
              <a:spLocks noChangeShapeType="1"/>
            </p:cNvSpPr>
            <p:nvPr/>
          </p:nvSpPr>
          <p:spPr bwMode="auto">
            <a:xfrm>
              <a:off x="3082" y="1920"/>
              <a:ext cx="0" cy="16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609" name="Line 40"/>
            <p:cNvSpPr>
              <a:spLocks noChangeShapeType="1"/>
            </p:cNvSpPr>
            <p:nvPr/>
          </p:nvSpPr>
          <p:spPr bwMode="auto">
            <a:xfrm>
              <a:off x="3475" y="1920"/>
              <a:ext cx="0" cy="16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9610" name="Line 41"/>
            <p:cNvSpPr>
              <a:spLocks noChangeShapeType="1"/>
            </p:cNvSpPr>
            <p:nvPr/>
          </p:nvSpPr>
          <p:spPr bwMode="auto">
            <a:xfrm>
              <a:off x="3869" y="1920"/>
              <a:ext cx="0" cy="163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09573" name="Rectangle 42"/>
          <p:cNvSpPr>
            <a:spLocks noGrp="1" noChangeArrowheads="1"/>
          </p:cNvSpPr>
          <p:nvPr>
            <p:ph type="body" idx="4294967295"/>
          </p:nvPr>
        </p:nvSpPr>
        <p:spPr>
          <a:xfrm>
            <a:off x="304800" y="1600200"/>
            <a:ext cx="8294688" cy="5105400"/>
          </a:xfrm>
          <a:noFill/>
        </p:spPr>
        <p:txBody>
          <a:bodyPr/>
          <a:lstStyle/>
          <a:p>
            <a:pPr eaLnBrk="1" hangingPunct="1"/>
            <a:r>
              <a:rPr lang="en-US" sz="2800" smtClean="0"/>
              <a:t>Components are added to a </a:t>
            </a:r>
            <a:r>
              <a:rPr lang="en-US" sz="2800" b="1" smtClean="0">
                <a:latin typeface="Courier New" pitchFamily="49" charset="0"/>
              </a:rPr>
              <a:t>GridLayout</a:t>
            </a:r>
            <a:r>
              <a:rPr lang="en-US" sz="2800" smtClean="0"/>
              <a:t> in the following order (for a 5</a:t>
            </a:r>
            <a:r>
              <a:rPr lang="en-US" sz="2800" smtClean="0">
                <a:cs typeface="Times New Roman" pitchFamily="18" charset="0"/>
              </a:rPr>
              <a:t>×</a:t>
            </a:r>
            <a:r>
              <a:rPr lang="en-US" sz="2800" smtClean="0"/>
              <a:t>5 grid):</a:t>
            </a:r>
          </a:p>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endParaRPr lang="en-US" sz="2800" smtClean="0"/>
          </a:p>
          <a:p>
            <a:pPr eaLnBrk="1" hangingPunct="1"/>
            <a:r>
              <a:rPr lang="en-US" sz="2800" smtClean="0"/>
              <a:t>To leave a cell "empty" you must put something invisible in it, like a </a:t>
            </a:r>
            <a:r>
              <a:rPr lang="en-US" sz="2800" b="1" smtClean="0"/>
              <a:t>JLabel</a:t>
            </a:r>
            <a:r>
              <a:rPr lang="en-US" sz="2800" smtClean="0"/>
              <a:t> with no text.</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351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Right Arrow 2"/>
          <p:cNvSpPr>
            <a:spLocks noChangeArrowheads="1"/>
          </p:cNvSpPr>
          <p:nvPr/>
        </p:nvSpPr>
        <p:spPr bwMode="auto">
          <a:xfrm>
            <a:off x="609600" y="37338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110596" name="TextBox 10"/>
          <p:cNvSpPr txBox="1">
            <a:spLocks noChangeArrowheads="1"/>
          </p:cNvSpPr>
          <p:nvPr/>
        </p:nvSpPr>
        <p:spPr bwMode="auto">
          <a:xfrm>
            <a:off x="5715000" y="533400"/>
            <a:ext cx="2819400" cy="19383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Create 6 buttons and add them to the grid. </a:t>
            </a:r>
          </a:p>
          <a:p>
            <a:pPr algn="l" eaLnBrk="1" hangingPunct="1"/>
            <a:endParaRPr lang="en-US" sz="2000"/>
          </a:p>
          <a:p>
            <a:pPr algn="l" eaLnBrk="1" hangingPunct="1"/>
            <a:r>
              <a:rPr lang="en-US" sz="2000"/>
              <a:t>They will add going across a row, then down to the next row, etc.</a:t>
            </a:r>
          </a:p>
        </p:txBody>
      </p:sp>
      <p:pic>
        <p:nvPicPr>
          <p:cNvPr id="1105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505200"/>
            <a:ext cx="3048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208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TextBox 10"/>
          <p:cNvSpPr txBox="1">
            <a:spLocks noChangeArrowheads="1"/>
          </p:cNvSpPr>
          <p:nvPr/>
        </p:nvSpPr>
        <p:spPr bwMode="auto">
          <a:xfrm>
            <a:off x="6324600" y="228600"/>
            <a:ext cx="2209800" cy="62484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Create 2 different grid layouts:</a:t>
            </a:r>
          </a:p>
          <a:p>
            <a:pPr algn="l" eaLnBrk="1" hangingPunct="1"/>
            <a:r>
              <a:rPr lang="en-US" sz="2000"/>
              <a:t>2 rows x 3 cols</a:t>
            </a:r>
          </a:p>
          <a:p>
            <a:pPr algn="l" eaLnBrk="1" hangingPunct="1"/>
            <a:r>
              <a:rPr lang="en-US" sz="2000"/>
              <a:t>3 rows x 2 cols</a:t>
            </a:r>
          </a:p>
          <a:p>
            <a:pPr algn="l" eaLnBrk="1" hangingPunct="1"/>
            <a:endParaRPr lang="en-US" sz="2000"/>
          </a:p>
          <a:p>
            <a:pPr algn="l" eaLnBrk="1" hangingPunct="1"/>
            <a:r>
              <a:rPr lang="en-US" sz="2000"/>
              <a:t>Use one of them to layout the content pane.</a:t>
            </a:r>
          </a:p>
          <a:p>
            <a:pPr algn="l" eaLnBrk="1" hangingPunct="1"/>
            <a:endParaRPr lang="en-US" sz="2000"/>
          </a:p>
          <a:p>
            <a:pPr algn="l" eaLnBrk="1" hangingPunct="1"/>
            <a:r>
              <a:rPr lang="en-US" sz="2000"/>
              <a:t>Add an array of buttons to a  content pane using a </a:t>
            </a:r>
            <a:r>
              <a:rPr lang="en-US" sz="2000" b="1"/>
              <a:t>GridLayout</a:t>
            </a:r>
            <a:r>
              <a:rPr lang="en-US" sz="2000"/>
              <a:t>.</a:t>
            </a:r>
          </a:p>
          <a:p>
            <a:pPr algn="l" eaLnBrk="1" hangingPunct="1"/>
            <a:endParaRPr lang="en-US" sz="2000"/>
          </a:p>
          <a:p>
            <a:pPr algn="l" eaLnBrk="1" hangingPunct="1"/>
            <a:r>
              <a:rPr lang="en-US" sz="2000"/>
              <a:t>Add an ActionListener to each button.</a:t>
            </a:r>
          </a:p>
          <a:p>
            <a:pPr algn="l" eaLnBrk="1" hangingPunct="1"/>
            <a:endParaRPr lang="en-US" sz="2000"/>
          </a:p>
          <a:p>
            <a:pPr algn="l" eaLnBrk="1" hangingPunct="1"/>
            <a:r>
              <a:rPr lang="en-US" sz="2000"/>
              <a:t>The ActionListener class is "this" class!</a:t>
            </a:r>
          </a:p>
        </p:txBody>
      </p:sp>
      <p:sp>
        <p:nvSpPr>
          <p:cNvPr id="111620" name="Right Arrow 3"/>
          <p:cNvSpPr>
            <a:spLocks noChangeArrowheads="1"/>
          </p:cNvSpPr>
          <p:nvPr/>
        </p:nvSpPr>
        <p:spPr bwMode="auto">
          <a:xfrm>
            <a:off x="609600" y="6324600"/>
            <a:ext cx="457200" cy="228600"/>
          </a:xfrm>
          <a:prstGeom prst="rightArrow">
            <a:avLst>
              <a:gd name="adj1" fmla="val 50000"/>
              <a:gd name="adj2" fmla="val 50000"/>
            </a:avLst>
          </a:prstGeom>
          <a:solidFill>
            <a:srgbClr val="0070C0"/>
          </a:solidFill>
          <a:ln w="9525" algn="ctr">
            <a:solidFill>
              <a:schemeClr val="tx1"/>
            </a:solidFill>
            <a:round/>
            <a:headEnd/>
            <a:tailEnd/>
          </a:ln>
        </p:spPr>
        <p:txBody>
          <a:bodyPr wrap="none"/>
          <a:lstStyle/>
          <a:p>
            <a:endParaRPr lang="en-US"/>
          </a:p>
        </p:txBody>
      </p:sp>
      <p:sp>
        <p:nvSpPr>
          <p:cNvPr id="111621" name="Right Arrow 4"/>
          <p:cNvSpPr>
            <a:spLocks noChangeArrowheads="1"/>
          </p:cNvSpPr>
          <p:nvPr/>
        </p:nvSpPr>
        <p:spPr bwMode="auto">
          <a:xfrm>
            <a:off x="609600" y="43434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2875"/>
            <a:ext cx="592455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extBox 10"/>
          <p:cNvSpPr txBox="1">
            <a:spLocks noChangeArrowheads="1"/>
          </p:cNvSpPr>
          <p:nvPr/>
        </p:nvSpPr>
        <p:spPr bwMode="auto">
          <a:xfrm>
            <a:off x="5791200" y="76200"/>
            <a:ext cx="2895600" cy="317009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a:t>When a button is clicked, switch to the other layout manager.</a:t>
            </a:r>
          </a:p>
          <a:p>
            <a:pPr algn="l" eaLnBrk="1" hangingPunct="1"/>
            <a:endParaRPr lang="en-US" sz="2000" dirty="0"/>
          </a:p>
          <a:p>
            <a:pPr algn="l" eaLnBrk="1" hangingPunct="1"/>
            <a:r>
              <a:rPr lang="en-US" sz="2000" dirty="0"/>
              <a:t>Call the </a:t>
            </a:r>
            <a:r>
              <a:rPr lang="en-US" sz="2000" b="1" dirty="0"/>
              <a:t>validate()</a:t>
            </a:r>
            <a:r>
              <a:rPr lang="en-US" sz="2000" dirty="0"/>
              <a:t> method to force the content pane to be redisplayed</a:t>
            </a:r>
            <a:r>
              <a:rPr lang="en-US" sz="2000" dirty="0" smtClean="0"/>
              <a:t>. </a:t>
            </a:r>
          </a:p>
          <a:p>
            <a:pPr algn="l" eaLnBrk="1" hangingPunct="1"/>
            <a:endParaRPr lang="en-US" sz="2000" dirty="0"/>
          </a:p>
          <a:p>
            <a:pPr algn="l" eaLnBrk="1" hangingPunct="1"/>
            <a:r>
              <a:rPr lang="en-US" sz="2000" dirty="0" smtClean="0"/>
              <a:t>Comment it out and see what happens!</a:t>
            </a:r>
            <a:endParaRPr lang="en-US" sz="2000" dirty="0"/>
          </a:p>
        </p:txBody>
      </p:sp>
      <p:pic>
        <p:nvPicPr>
          <p:cNvPr id="1126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657600"/>
            <a:ext cx="20764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4724400"/>
            <a:ext cx="20764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3"/>
          <p:cNvSpPr>
            <a:spLocks noGrp="1"/>
          </p:cNvSpPr>
          <p:nvPr>
            <p:ph type="sldNum" sz="quarter" idx="10"/>
          </p:nvPr>
        </p:nvSpPr>
        <p:spPr/>
        <p:txBody>
          <a:bodyPr/>
          <a:lstStyle/>
          <a:p>
            <a:pPr>
              <a:defRPr/>
            </a:pPr>
            <a:r>
              <a:rPr lang="en-US"/>
              <a:t>7-</a:t>
            </a:r>
            <a:fld id="{587D03A7-A52F-492A-857A-90E83E074205}" type="slidenum">
              <a:rPr lang="en-US"/>
              <a:pPr>
                <a:defRPr/>
              </a:pPr>
              <a:t>115</a:t>
            </a:fld>
            <a:endParaRPr lang="en-US"/>
          </a:p>
        </p:txBody>
      </p:sp>
      <p:sp>
        <p:nvSpPr>
          <p:cNvPr id="113667" name="Rectangle 2"/>
          <p:cNvSpPr>
            <a:spLocks noGrp="1" noChangeArrowheads="1"/>
          </p:cNvSpPr>
          <p:nvPr>
            <p:ph type="title" idx="4294967295"/>
          </p:nvPr>
        </p:nvSpPr>
        <p:spPr/>
        <p:txBody>
          <a:bodyPr/>
          <a:lstStyle/>
          <a:p>
            <a:pPr eaLnBrk="1" hangingPunct="1"/>
            <a:r>
              <a:rPr lang="en-US" b="1" smtClean="0">
                <a:latin typeface="Courier New" pitchFamily="49" charset="0"/>
              </a:rPr>
              <a:t>GridLayout</a:t>
            </a:r>
            <a:r>
              <a:rPr lang="en-US" smtClean="0"/>
              <a:t> Manager</a:t>
            </a:r>
          </a:p>
        </p:txBody>
      </p:sp>
      <p:sp>
        <p:nvSpPr>
          <p:cNvPr id="93190" name="Text Box 44"/>
          <p:cNvSpPr txBox="1">
            <a:spLocks noChangeArrowheads="1"/>
          </p:cNvSpPr>
          <p:nvPr/>
        </p:nvSpPr>
        <p:spPr bwMode="auto">
          <a:xfrm>
            <a:off x="609600" y="1600200"/>
            <a:ext cx="8001000" cy="3884613"/>
          </a:xfrm>
          <a:prstGeom prst="rect">
            <a:avLst/>
          </a:prstGeom>
          <a:noFill/>
          <a:ln w="9525">
            <a:noFill/>
            <a:miter lim="800000"/>
            <a:headEnd/>
            <a:tailEnd/>
          </a:ln>
        </p:spPr>
        <p:txBody>
          <a:bodyPr>
            <a:spAutoFit/>
          </a:bodyPr>
          <a:lstStyle/>
          <a:p>
            <a:pPr marL="342900" indent="-342900" algn="l">
              <a:lnSpc>
                <a:spcPct val="90000"/>
              </a:lnSpc>
              <a:spcBef>
                <a:spcPct val="20000"/>
              </a:spcBef>
              <a:buClr>
                <a:srgbClr val="D885E3"/>
              </a:buClr>
              <a:buFontTx/>
              <a:buChar char="•"/>
              <a:defRPr/>
            </a:pPr>
            <a:r>
              <a:rPr lang="en-US" sz="2800" b="1" dirty="0" err="1">
                <a:latin typeface="Courier New" pitchFamily="49" charset="0"/>
              </a:rPr>
              <a:t>GridLayout</a:t>
            </a:r>
            <a:r>
              <a:rPr lang="en-US" sz="2800" dirty="0">
                <a:latin typeface="+mn-lt"/>
                <a:cs typeface="+mn-cs"/>
              </a:rPr>
              <a:t> also accepts nested components.</a:t>
            </a:r>
          </a:p>
          <a:p>
            <a:pPr marL="342900" indent="-342900" algn="l">
              <a:lnSpc>
                <a:spcPct val="90000"/>
              </a:lnSpc>
              <a:spcBef>
                <a:spcPct val="20000"/>
              </a:spcBef>
              <a:buClr>
                <a:srgbClr val="D885E3"/>
              </a:buClr>
              <a:buFontTx/>
              <a:buChar char="•"/>
              <a:defRPr/>
            </a:pPr>
            <a:r>
              <a:rPr lang="en-US" sz="2800" dirty="0">
                <a:latin typeface="+mn-lt"/>
                <a:cs typeface="+mn-cs"/>
              </a:rPr>
              <a:t>As with the </a:t>
            </a:r>
            <a:r>
              <a:rPr lang="en-US" sz="2800" b="1" dirty="0" err="1">
                <a:latin typeface="+mn-lt"/>
                <a:cs typeface="+mn-cs"/>
              </a:rPr>
              <a:t>BorderLayout</a:t>
            </a:r>
            <a:r>
              <a:rPr lang="en-US" sz="2800" dirty="0">
                <a:latin typeface="+mn-lt"/>
                <a:cs typeface="+mn-cs"/>
              </a:rPr>
              <a:t>, components can be added to panels which are then added to the grid.</a:t>
            </a:r>
          </a:p>
          <a:p>
            <a:pPr marL="342900" indent="-342900" algn="l">
              <a:lnSpc>
                <a:spcPct val="90000"/>
              </a:lnSpc>
              <a:spcBef>
                <a:spcPct val="20000"/>
              </a:spcBef>
              <a:buClr>
                <a:srgbClr val="D885E3"/>
              </a:buClr>
              <a:buFontTx/>
              <a:buChar char="•"/>
              <a:defRPr/>
            </a:pPr>
            <a:r>
              <a:rPr lang="en-US" sz="2800" dirty="0">
                <a:latin typeface="+mn-lt"/>
                <a:cs typeface="+mn-cs"/>
              </a:rPr>
              <a:t>In the example that follows, this allows us to add both a </a:t>
            </a:r>
            <a:r>
              <a:rPr lang="en-US" sz="2800" b="1" dirty="0" err="1">
                <a:latin typeface="+mn-lt"/>
                <a:cs typeface="+mn-cs"/>
              </a:rPr>
              <a:t>JLabel</a:t>
            </a:r>
            <a:r>
              <a:rPr lang="en-US" sz="2800" dirty="0">
                <a:latin typeface="+mn-lt"/>
                <a:cs typeface="+mn-cs"/>
              </a:rPr>
              <a:t> and a </a:t>
            </a:r>
            <a:r>
              <a:rPr lang="en-US" sz="2800" b="1" dirty="0" err="1">
                <a:latin typeface="+mn-lt"/>
                <a:cs typeface="+mn-cs"/>
              </a:rPr>
              <a:t>JButton</a:t>
            </a:r>
            <a:r>
              <a:rPr lang="en-US" sz="2800" dirty="0">
                <a:latin typeface="+mn-lt"/>
                <a:cs typeface="+mn-cs"/>
              </a:rPr>
              <a:t> to each cell in the grid.</a:t>
            </a:r>
          </a:p>
          <a:p>
            <a:pPr marL="455613" indent="-455613" algn="l">
              <a:defRPr/>
            </a:pPr>
            <a:endParaRPr lang="en-US" sz="2800" dirty="0"/>
          </a:p>
          <a:p>
            <a:pPr marL="455613" indent="-455613" algn="l">
              <a:defRPr/>
            </a:pPr>
            <a:r>
              <a:rPr lang="en-US" sz="2800" dirty="0"/>
              <a:t>Example:</a:t>
            </a:r>
            <a:br>
              <a:rPr lang="en-US" sz="2800" dirty="0"/>
            </a:br>
            <a:r>
              <a:rPr lang="en-US" sz="2800" dirty="0">
                <a:hlinkClick r:id="rId2" action="ppaction://hlinkfile"/>
              </a:rPr>
              <a:t>GridPanelWindow.java</a:t>
            </a:r>
            <a:endParaRPr lang="en-US" sz="2800"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0975"/>
            <a:ext cx="6191250"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extBox 10"/>
          <p:cNvSpPr txBox="1">
            <a:spLocks noChangeArrowheads="1"/>
          </p:cNvSpPr>
          <p:nvPr/>
        </p:nvSpPr>
        <p:spPr bwMode="auto">
          <a:xfrm>
            <a:off x="6019800" y="2362200"/>
            <a:ext cx="2895600" cy="2246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This time we will add a panel to each cell in the grid.</a:t>
            </a:r>
          </a:p>
          <a:p>
            <a:pPr algn="l" eaLnBrk="1" hangingPunct="1"/>
            <a:endParaRPr lang="en-US" sz="2000"/>
          </a:p>
          <a:p>
            <a:pPr algn="l" eaLnBrk="1" hangingPunct="1"/>
            <a:r>
              <a:rPr lang="en-US" sz="2000"/>
              <a:t>Establish a grid layout.</a:t>
            </a:r>
          </a:p>
          <a:p>
            <a:pPr algn="l" eaLnBrk="1" hangingPunct="1"/>
            <a:endParaRPr lang="en-US" sz="2000"/>
          </a:p>
          <a:p>
            <a:pPr algn="l" eaLnBrk="1" hangingPunct="1"/>
            <a:r>
              <a:rPr lang="en-US" sz="2000"/>
              <a:t>Then create 6 buttons.</a:t>
            </a:r>
          </a:p>
        </p:txBody>
      </p:sp>
      <p:sp>
        <p:nvSpPr>
          <p:cNvPr id="114692" name="Right Arrow 5"/>
          <p:cNvSpPr>
            <a:spLocks noChangeArrowheads="1"/>
          </p:cNvSpPr>
          <p:nvPr/>
        </p:nvSpPr>
        <p:spPr bwMode="auto">
          <a:xfrm>
            <a:off x="762000" y="51054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065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TextBox 10"/>
          <p:cNvSpPr txBox="1">
            <a:spLocks noChangeArrowheads="1"/>
          </p:cNvSpPr>
          <p:nvPr/>
        </p:nvSpPr>
        <p:spPr bwMode="auto">
          <a:xfrm>
            <a:off x="5715000" y="411163"/>
            <a:ext cx="3124200" cy="31702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Create 6 labels.</a:t>
            </a:r>
          </a:p>
          <a:p>
            <a:pPr algn="l" eaLnBrk="1" hangingPunct="1"/>
            <a:endParaRPr lang="en-US" sz="2000"/>
          </a:p>
          <a:p>
            <a:pPr algn="l" eaLnBrk="1" hangingPunct="1"/>
            <a:r>
              <a:rPr lang="en-US" sz="2000"/>
              <a:t>Create 6 panels.</a:t>
            </a:r>
          </a:p>
          <a:p>
            <a:pPr algn="l" eaLnBrk="1" hangingPunct="1"/>
            <a:endParaRPr lang="en-US" sz="2000"/>
          </a:p>
          <a:p>
            <a:pPr algn="l" eaLnBrk="1" hangingPunct="1"/>
            <a:r>
              <a:rPr lang="en-US" sz="2000"/>
              <a:t>Add a label to each panel.</a:t>
            </a:r>
          </a:p>
          <a:p>
            <a:pPr algn="l" eaLnBrk="1" hangingPunct="1"/>
            <a:r>
              <a:rPr lang="en-US" sz="2000"/>
              <a:t>Add a button to each panel.</a:t>
            </a:r>
          </a:p>
          <a:p>
            <a:pPr algn="l" eaLnBrk="1" hangingPunct="1"/>
            <a:r>
              <a:rPr lang="en-US" sz="2000"/>
              <a:t>** Panels are using </a:t>
            </a:r>
            <a:r>
              <a:rPr lang="en-US" sz="2000" b="1"/>
              <a:t>FlowLayout</a:t>
            </a:r>
            <a:r>
              <a:rPr lang="en-US" sz="2000"/>
              <a:t>.</a:t>
            </a:r>
          </a:p>
          <a:p>
            <a:pPr algn="l" eaLnBrk="1" hangingPunct="1"/>
            <a:endParaRPr lang="en-US" sz="2000"/>
          </a:p>
          <a:p>
            <a:pPr algn="l" eaLnBrk="1" hangingPunct="1"/>
            <a:r>
              <a:rPr lang="en-US" sz="2000"/>
              <a:t>Add the panels to the grid.</a:t>
            </a:r>
          </a:p>
        </p:txBody>
      </p:sp>
      <p:pic>
        <p:nvPicPr>
          <p:cNvPr id="1157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343400"/>
            <a:ext cx="381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086100"/>
            <a:ext cx="7772400" cy="1362075"/>
          </a:xfrm>
        </p:spPr>
        <p:txBody>
          <a:bodyPr/>
          <a:lstStyle/>
          <a:p>
            <a:pPr algn="ctr">
              <a:defRPr/>
            </a:pPr>
            <a:r>
              <a:rPr lang="en-US" dirty="0" smtClean="0"/>
              <a:t>END chapter 7-2</a:t>
            </a:r>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r>
              <a:rPr lang="en-US"/>
              <a:t>7-</a:t>
            </a:r>
            <a:fld id="{78FE6898-517B-45C3-9C51-89DE8B7FDBF7}" type="slidenum">
              <a:rPr lang="en-US"/>
              <a:pPr>
                <a:defRPr/>
              </a:pPr>
              <a:t>119</a:t>
            </a:fld>
            <a:endParaRPr lang="en-US"/>
          </a:p>
        </p:txBody>
      </p:sp>
      <p:sp>
        <p:nvSpPr>
          <p:cNvPr id="117763" name="Rectangle 2"/>
          <p:cNvSpPr>
            <a:spLocks noGrp="1" noChangeArrowheads="1"/>
          </p:cNvSpPr>
          <p:nvPr>
            <p:ph type="title" idx="4294967295"/>
          </p:nvPr>
        </p:nvSpPr>
        <p:spPr/>
        <p:txBody>
          <a:bodyPr/>
          <a:lstStyle/>
          <a:p>
            <a:pPr eaLnBrk="1" hangingPunct="1"/>
            <a:r>
              <a:rPr lang="en-US" smtClean="0"/>
              <a:t>Radio Buttons</a:t>
            </a:r>
          </a:p>
        </p:txBody>
      </p:sp>
      <p:sp>
        <p:nvSpPr>
          <p:cNvPr id="117764" name="Rectangle 3"/>
          <p:cNvSpPr>
            <a:spLocks noGrp="1" noChangeArrowheads="1"/>
          </p:cNvSpPr>
          <p:nvPr>
            <p:ph type="body" idx="4294967295"/>
          </p:nvPr>
        </p:nvSpPr>
        <p:spPr>
          <a:xfrm>
            <a:off x="685800" y="1371600"/>
            <a:ext cx="7772400" cy="4724400"/>
          </a:xfrm>
        </p:spPr>
        <p:txBody>
          <a:bodyPr/>
          <a:lstStyle/>
          <a:p>
            <a:pPr eaLnBrk="1" hangingPunct="1">
              <a:lnSpc>
                <a:spcPct val="90000"/>
              </a:lnSpc>
            </a:pPr>
            <a:r>
              <a:rPr lang="en-US" sz="2800" b="1" i="1" smtClean="0"/>
              <a:t>Radio</a:t>
            </a:r>
            <a:r>
              <a:rPr lang="en-US" sz="2800" i="1" smtClean="0"/>
              <a:t> </a:t>
            </a:r>
            <a:r>
              <a:rPr lang="en-US" sz="2800" b="1" i="1" smtClean="0"/>
              <a:t>buttons</a:t>
            </a:r>
            <a:r>
              <a:rPr lang="en-US" sz="2800" i="1" smtClean="0"/>
              <a:t> </a:t>
            </a:r>
            <a:r>
              <a:rPr lang="en-US" sz="2800" smtClean="0"/>
              <a:t>allow the</a:t>
            </a:r>
            <a:r>
              <a:rPr lang="en-US" sz="2800" i="1" smtClean="0"/>
              <a:t> </a:t>
            </a:r>
            <a:r>
              <a:rPr lang="en-US" sz="2800" smtClean="0"/>
              <a:t>user to select one choice from several possible options.</a:t>
            </a:r>
          </a:p>
          <a:p>
            <a:pPr eaLnBrk="1" hangingPunct="1">
              <a:lnSpc>
                <a:spcPct val="90000"/>
              </a:lnSpc>
            </a:pPr>
            <a:r>
              <a:rPr lang="en-US" sz="2800" smtClean="0"/>
              <a:t>The </a:t>
            </a:r>
            <a:r>
              <a:rPr lang="en-US" sz="2800" b="1" smtClean="0">
                <a:latin typeface="Courier New" pitchFamily="49" charset="0"/>
              </a:rPr>
              <a:t>JRadioButton</a:t>
            </a:r>
            <a:r>
              <a:rPr lang="en-US" sz="2800" smtClean="0"/>
              <a:t> class is used to create radio buttons.</a:t>
            </a:r>
          </a:p>
          <a:p>
            <a:pPr eaLnBrk="1" hangingPunct="1">
              <a:lnSpc>
                <a:spcPct val="90000"/>
              </a:lnSpc>
            </a:pPr>
            <a:r>
              <a:rPr lang="en-US" sz="2800" b="1" smtClean="0">
                <a:latin typeface="Courier New" pitchFamily="49" charset="0"/>
              </a:rPr>
              <a:t>JRadioButton</a:t>
            </a:r>
            <a:r>
              <a:rPr lang="en-US" sz="2800" smtClean="0"/>
              <a:t> constructors:</a:t>
            </a:r>
          </a:p>
          <a:p>
            <a:pPr lvl="1" eaLnBrk="1" hangingPunct="1">
              <a:lnSpc>
                <a:spcPct val="90000"/>
              </a:lnSpc>
            </a:pPr>
            <a:r>
              <a:rPr lang="en-US" sz="2000" b="1" smtClean="0">
                <a:latin typeface="Courier New" pitchFamily="49" charset="0"/>
              </a:rPr>
              <a:t>JRadioButton(String </a:t>
            </a:r>
            <a:r>
              <a:rPr lang="en-US" sz="2000" b="1" i="1" smtClean="0">
                <a:latin typeface="Courier New" pitchFamily="49" charset="0"/>
              </a:rPr>
              <a:t>text)</a:t>
            </a:r>
          </a:p>
          <a:p>
            <a:pPr lvl="1" eaLnBrk="1" hangingPunct="1">
              <a:lnSpc>
                <a:spcPct val="90000"/>
              </a:lnSpc>
            </a:pPr>
            <a:r>
              <a:rPr lang="en-US" sz="2000" b="1" smtClean="0">
                <a:latin typeface="Courier New" pitchFamily="49" charset="0"/>
              </a:rPr>
              <a:t>JRadioButton(String </a:t>
            </a:r>
            <a:r>
              <a:rPr lang="en-US" sz="2000" b="1" i="1" smtClean="0">
                <a:latin typeface="Courier New" pitchFamily="49" charset="0"/>
              </a:rPr>
              <a:t>text, boolean selected)</a:t>
            </a:r>
          </a:p>
          <a:p>
            <a:pPr eaLnBrk="1" hangingPunct="1">
              <a:lnSpc>
                <a:spcPct val="90000"/>
              </a:lnSpc>
            </a:pPr>
            <a:r>
              <a:rPr lang="en-US" sz="2800" smtClean="0"/>
              <a:t>Example:</a:t>
            </a:r>
          </a:p>
          <a:p>
            <a:pPr lvl="1" eaLnBrk="1" hangingPunct="1">
              <a:lnSpc>
                <a:spcPct val="90000"/>
              </a:lnSpc>
              <a:buFontTx/>
              <a:buNone/>
            </a:pPr>
            <a:r>
              <a:rPr lang="en-US" sz="1800" b="1" smtClean="0">
                <a:latin typeface="Courier New" pitchFamily="49" charset="0"/>
              </a:rPr>
              <a:t>JRadioButton radio1 = new JRadioButton("Choice 1");</a:t>
            </a:r>
          </a:p>
          <a:p>
            <a:pPr lvl="1" eaLnBrk="1" hangingPunct="1">
              <a:lnSpc>
                <a:spcPct val="90000"/>
              </a:lnSpc>
              <a:buFontTx/>
              <a:buNone/>
            </a:pPr>
            <a:r>
              <a:rPr lang="en-US" sz="1800" b="1" i="1" smtClean="0"/>
              <a:t>or</a:t>
            </a:r>
          </a:p>
          <a:p>
            <a:pPr lvl="1" eaLnBrk="1" hangingPunct="1">
              <a:lnSpc>
                <a:spcPct val="90000"/>
              </a:lnSpc>
              <a:buFontTx/>
              <a:buNone/>
            </a:pPr>
            <a:r>
              <a:rPr lang="en-US" sz="1800" b="1" smtClean="0">
                <a:latin typeface="Courier New" pitchFamily="49" charset="0"/>
              </a:rPr>
              <a:t>JRadioButton radio1 = new JRadioButton(</a:t>
            </a:r>
          </a:p>
          <a:p>
            <a:pPr lvl="1" eaLnBrk="1" hangingPunct="1">
              <a:lnSpc>
                <a:spcPct val="90000"/>
              </a:lnSpc>
              <a:buFontTx/>
              <a:buNone/>
            </a:pPr>
            <a:r>
              <a:rPr lang="en-US" sz="1800" b="1" smtClean="0">
                <a:latin typeface="Courier New" pitchFamily="49" charset="0"/>
              </a:rPr>
              <a:t>						"Choice 1", true);</a:t>
            </a:r>
          </a:p>
        </p:txBody>
      </p:sp>
      <p:sp>
        <p:nvSpPr>
          <p:cNvPr id="117765" name="Text Box 4"/>
          <p:cNvSpPr txBox="1">
            <a:spLocks noChangeArrowheads="1"/>
          </p:cNvSpPr>
          <p:nvPr/>
        </p:nvSpPr>
        <p:spPr bwMode="auto">
          <a:xfrm>
            <a:off x="6172200" y="2641600"/>
            <a:ext cx="2133600" cy="10160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spcBef>
                <a:spcPct val="50000"/>
              </a:spcBef>
            </a:pPr>
            <a:r>
              <a:rPr lang="en-US" sz="2000" b="1">
                <a:solidFill>
                  <a:schemeClr val="hlink"/>
                </a:solidFill>
              </a:rPr>
              <a:t>Button appears already selected when true</a:t>
            </a:r>
          </a:p>
        </p:txBody>
      </p:sp>
      <p:sp>
        <p:nvSpPr>
          <p:cNvPr id="117766" name="Line 5"/>
          <p:cNvSpPr>
            <a:spLocks noChangeShapeType="1"/>
          </p:cNvSpPr>
          <p:nvPr/>
        </p:nvSpPr>
        <p:spPr bwMode="auto">
          <a:xfrm flipH="1">
            <a:off x="6781800" y="3657600"/>
            <a:ext cx="152400" cy="3048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
            </a:r>
            <a:r>
              <a:rPr lang="en-US" dirty="0" err="1" smtClean="0"/>
              <a:t>JFrame</a:t>
            </a:r>
            <a:endParaRPr lang="en-US" dirty="0"/>
          </a:p>
        </p:txBody>
      </p:sp>
      <p:pic>
        <p:nvPicPr>
          <p:cNvPr id="3" name="Picture 2"/>
          <p:cNvPicPr/>
          <p:nvPr/>
        </p:nvPicPr>
        <p:blipFill>
          <a:blip r:embed="rId2"/>
          <a:stretch>
            <a:fillRect/>
          </a:stretch>
        </p:blipFill>
        <p:spPr>
          <a:xfrm>
            <a:off x="1219200" y="1905000"/>
            <a:ext cx="6400799" cy="3581400"/>
          </a:xfrm>
          <a:prstGeom prst="rect">
            <a:avLst/>
          </a:prstGeom>
        </p:spPr>
      </p:pic>
    </p:spTree>
    <p:extLst>
      <p:ext uri="{BB962C8B-B14F-4D97-AF65-F5344CB8AC3E}">
        <p14:creationId xmlns:p14="http://schemas.microsoft.com/office/powerpoint/2010/main" val="173926146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A6A5DEAC-799E-4961-9AFB-D1111048CE04}" type="slidenum">
              <a:rPr lang="en-US"/>
              <a:pPr>
                <a:defRPr/>
              </a:pPr>
              <a:t>120</a:t>
            </a:fld>
            <a:endParaRPr lang="en-US"/>
          </a:p>
        </p:txBody>
      </p:sp>
      <p:sp>
        <p:nvSpPr>
          <p:cNvPr id="118787" name="Rectangle 2"/>
          <p:cNvSpPr>
            <a:spLocks noGrp="1" noChangeArrowheads="1"/>
          </p:cNvSpPr>
          <p:nvPr>
            <p:ph type="title" idx="4294967295"/>
          </p:nvPr>
        </p:nvSpPr>
        <p:spPr/>
        <p:txBody>
          <a:bodyPr/>
          <a:lstStyle/>
          <a:p>
            <a:pPr eaLnBrk="1" hangingPunct="1"/>
            <a:r>
              <a:rPr lang="en-US" smtClean="0"/>
              <a:t>Button Groups</a:t>
            </a:r>
          </a:p>
        </p:txBody>
      </p:sp>
      <p:sp>
        <p:nvSpPr>
          <p:cNvPr id="118788" name="Rectangle 3"/>
          <p:cNvSpPr>
            <a:spLocks noGrp="1" noChangeArrowheads="1"/>
          </p:cNvSpPr>
          <p:nvPr>
            <p:ph type="body" idx="4294967295"/>
          </p:nvPr>
        </p:nvSpPr>
        <p:spPr/>
        <p:txBody>
          <a:bodyPr/>
          <a:lstStyle/>
          <a:p>
            <a:pPr eaLnBrk="1" hangingPunct="1">
              <a:lnSpc>
                <a:spcPct val="90000"/>
              </a:lnSpc>
            </a:pPr>
            <a:r>
              <a:rPr lang="en-US" sz="2800" smtClean="0"/>
              <a:t>Radio buttons normally are grouped together.</a:t>
            </a:r>
          </a:p>
          <a:p>
            <a:pPr eaLnBrk="1" hangingPunct="1">
              <a:lnSpc>
                <a:spcPct val="90000"/>
              </a:lnSpc>
            </a:pPr>
            <a:r>
              <a:rPr lang="en-US" sz="2800" smtClean="0"/>
              <a:t>In a radio button group only one of the radio buttons in the group may be selected at any time.</a:t>
            </a:r>
          </a:p>
          <a:p>
            <a:pPr eaLnBrk="1" hangingPunct="1">
              <a:lnSpc>
                <a:spcPct val="90000"/>
              </a:lnSpc>
            </a:pPr>
            <a:r>
              <a:rPr lang="en-US" sz="2800" smtClean="0"/>
              <a:t>Clicking on a radio button selects it and automatically deselects any other radio button in the same group.</a:t>
            </a:r>
          </a:p>
          <a:p>
            <a:pPr eaLnBrk="1" hangingPunct="1">
              <a:lnSpc>
                <a:spcPct val="90000"/>
              </a:lnSpc>
            </a:pPr>
            <a:r>
              <a:rPr lang="en-US" sz="2800" smtClean="0"/>
              <a:t>An instance of the </a:t>
            </a:r>
            <a:r>
              <a:rPr lang="en-US" sz="2800" b="1" smtClean="0">
                <a:latin typeface="Courier New" pitchFamily="49" charset="0"/>
              </a:rPr>
              <a:t>ButtonGroup</a:t>
            </a:r>
            <a:r>
              <a:rPr lang="en-US" sz="2800" smtClean="0"/>
              <a:t> class is a used to group radio buttons</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E0B66390-2C2F-4529-9ECA-793E7BE4C184}" type="slidenum">
              <a:rPr lang="en-US"/>
              <a:pPr>
                <a:defRPr/>
              </a:pPr>
              <a:t>121</a:t>
            </a:fld>
            <a:endParaRPr lang="en-US"/>
          </a:p>
        </p:txBody>
      </p:sp>
      <p:sp>
        <p:nvSpPr>
          <p:cNvPr id="119811" name="Rectangle 2"/>
          <p:cNvSpPr>
            <a:spLocks noGrp="1" noChangeArrowheads="1"/>
          </p:cNvSpPr>
          <p:nvPr>
            <p:ph type="title" idx="4294967295"/>
          </p:nvPr>
        </p:nvSpPr>
        <p:spPr/>
        <p:txBody>
          <a:bodyPr/>
          <a:lstStyle/>
          <a:p>
            <a:pPr eaLnBrk="1" hangingPunct="1"/>
            <a:r>
              <a:rPr lang="en-US" smtClean="0"/>
              <a:t>Button Groups</a:t>
            </a:r>
          </a:p>
        </p:txBody>
      </p:sp>
      <p:sp>
        <p:nvSpPr>
          <p:cNvPr id="119812" name="Rectangle 3"/>
          <p:cNvSpPr>
            <a:spLocks noGrp="1" noChangeArrowheads="1"/>
          </p:cNvSpPr>
          <p:nvPr>
            <p:ph type="body" idx="4294967295"/>
          </p:nvPr>
        </p:nvSpPr>
        <p:spPr/>
        <p:txBody>
          <a:bodyPr/>
          <a:lstStyle/>
          <a:p>
            <a:pPr eaLnBrk="1" hangingPunct="1"/>
            <a:r>
              <a:rPr lang="en-US" sz="2800" smtClean="0"/>
              <a:t>The </a:t>
            </a:r>
            <a:r>
              <a:rPr lang="en-US" sz="2800" b="1" smtClean="0">
                <a:latin typeface="Courier New" pitchFamily="49" charset="0"/>
              </a:rPr>
              <a:t>ButtonGroup</a:t>
            </a:r>
            <a:r>
              <a:rPr lang="en-US" sz="2800" smtClean="0"/>
              <a:t> object creates the </a:t>
            </a:r>
            <a:r>
              <a:rPr lang="en-US" sz="2800" b="1" i="1" smtClean="0"/>
              <a:t>mutually</a:t>
            </a:r>
            <a:r>
              <a:rPr lang="en-US" sz="2800" i="1" smtClean="0"/>
              <a:t> </a:t>
            </a:r>
            <a:r>
              <a:rPr lang="en-US" sz="2800" b="1" i="1" smtClean="0"/>
              <a:t>exclusive</a:t>
            </a:r>
            <a:r>
              <a:rPr lang="en-US" sz="2800" smtClean="0"/>
              <a:t> relationship between the radio buttons that it contains.</a:t>
            </a:r>
            <a:br>
              <a:rPr lang="en-US" sz="2800" smtClean="0"/>
            </a:br>
            <a:endParaRPr lang="en-US" sz="2800" smtClean="0"/>
          </a:p>
          <a:p>
            <a:pPr lvl="1" eaLnBrk="1" hangingPunct="1">
              <a:buFontTx/>
              <a:buNone/>
            </a:pPr>
            <a:r>
              <a:rPr lang="en-US" sz="1800" b="1" smtClean="0">
                <a:latin typeface="Courier New" pitchFamily="49" charset="0"/>
              </a:rPr>
              <a:t>JRadioButton radio1 = new JRadioButton("Choice 1",</a:t>
            </a:r>
          </a:p>
          <a:p>
            <a:pPr lvl="1" eaLnBrk="1" hangingPunct="1">
              <a:buFontTx/>
              <a:buNone/>
            </a:pPr>
            <a:r>
              <a:rPr lang="en-US" sz="1800" b="1" smtClean="0">
                <a:latin typeface="Courier New" pitchFamily="49" charset="0"/>
              </a:rPr>
              <a:t>							   true);</a:t>
            </a:r>
          </a:p>
          <a:p>
            <a:pPr lvl="1" eaLnBrk="1" hangingPunct="1">
              <a:buFontTx/>
              <a:buNone/>
            </a:pPr>
            <a:r>
              <a:rPr lang="en-US" sz="1800" b="1" smtClean="0">
                <a:latin typeface="Courier New" pitchFamily="49" charset="0"/>
              </a:rPr>
              <a:t>JRadioButton radio2 = new JRadioButton("Choice 2");</a:t>
            </a:r>
          </a:p>
          <a:p>
            <a:pPr lvl="1" eaLnBrk="1" hangingPunct="1">
              <a:buFontTx/>
              <a:buNone/>
            </a:pPr>
            <a:r>
              <a:rPr lang="en-US" sz="1800" b="1" smtClean="0">
                <a:latin typeface="Courier New" pitchFamily="49" charset="0"/>
              </a:rPr>
              <a:t>JRadioButton radio3 = new JRadioButton("Choice 3");</a:t>
            </a:r>
          </a:p>
          <a:p>
            <a:pPr lvl="1" eaLnBrk="1" hangingPunct="1">
              <a:buFontTx/>
              <a:buNone/>
            </a:pPr>
            <a:r>
              <a:rPr lang="en-US" sz="1800" b="1" smtClean="0">
                <a:latin typeface="Courier New" pitchFamily="49" charset="0"/>
              </a:rPr>
              <a:t>ButtonGroup group = new ButtonGroup();</a:t>
            </a:r>
          </a:p>
          <a:p>
            <a:pPr lvl="1" eaLnBrk="1" hangingPunct="1">
              <a:buFontTx/>
              <a:buNone/>
            </a:pPr>
            <a:r>
              <a:rPr lang="en-US" sz="1800" b="1" smtClean="0">
                <a:latin typeface="Courier New" pitchFamily="49" charset="0"/>
              </a:rPr>
              <a:t>group.add(radio1);</a:t>
            </a:r>
          </a:p>
          <a:p>
            <a:pPr lvl="1" eaLnBrk="1" hangingPunct="1">
              <a:buFontTx/>
              <a:buNone/>
            </a:pPr>
            <a:r>
              <a:rPr lang="en-US" sz="1800" b="1" smtClean="0">
                <a:latin typeface="Courier New" pitchFamily="49" charset="0"/>
              </a:rPr>
              <a:t>group.add(radio2);</a:t>
            </a:r>
          </a:p>
          <a:p>
            <a:pPr lvl="1" eaLnBrk="1" hangingPunct="1">
              <a:buFontTx/>
              <a:buNone/>
            </a:pPr>
            <a:r>
              <a:rPr lang="en-US" sz="1800" b="1" smtClean="0">
                <a:latin typeface="Courier New" pitchFamily="49" charset="0"/>
              </a:rPr>
              <a:t>group.add(radio3);</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BEAE35A9-15EC-4D52-9E19-C431B3C8254C}" type="slidenum">
              <a:rPr lang="en-US"/>
              <a:pPr>
                <a:defRPr/>
              </a:pPr>
              <a:t>122</a:t>
            </a:fld>
            <a:endParaRPr lang="en-US"/>
          </a:p>
        </p:txBody>
      </p:sp>
      <p:sp>
        <p:nvSpPr>
          <p:cNvPr id="120835" name="Rectangle 2"/>
          <p:cNvSpPr>
            <a:spLocks noGrp="1" noChangeArrowheads="1"/>
          </p:cNvSpPr>
          <p:nvPr>
            <p:ph type="title" idx="4294967295"/>
          </p:nvPr>
        </p:nvSpPr>
        <p:spPr/>
        <p:txBody>
          <a:bodyPr/>
          <a:lstStyle/>
          <a:p>
            <a:pPr eaLnBrk="1" hangingPunct="1"/>
            <a:r>
              <a:rPr lang="en-US" smtClean="0"/>
              <a:t>Button Groups</a:t>
            </a:r>
          </a:p>
        </p:txBody>
      </p:sp>
      <p:sp>
        <p:nvSpPr>
          <p:cNvPr id="120836" name="Rectangle 3"/>
          <p:cNvSpPr>
            <a:spLocks noGrp="1" noChangeArrowheads="1"/>
          </p:cNvSpPr>
          <p:nvPr>
            <p:ph type="body" idx="4294967295"/>
          </p:nvPr>
        </p:nvSpPr>
        <p:spPr/>
        <p:txBody>
          <a:bodyPr/>
          <a:lstStyle/>
          <a:p>
            <a:pPr eaLnBrk="1" hangingPunct="1"/>
            <a:r>
              <a:rPr lang="en-US" sz="2800" b="1" smtClean="0">
                <a:latin typeface="Courier New" pitchFamily="49" charset="0"/>
              </a:rPr>
              <a:t>ButtonGroup</a:t>
            </a:r>
            <a:r>
              <a:rPr lang="en-US" sz="2800" smtClean="0"/>
              <a:t> objects are not containers like </a:t>
            </a:r>
            <a:r>
              <a:rPr lang="en-US" sz="2800" b="1" smtClean="0">
                <a:latin typeface="Courier New" pitchFamily="49" charset="0"/>
              </a:rPr>
              <a:t>JPanel</a:t>
            </a:r>
            <a:r>
              <a:rPr lang="en-US" sz="2800" smtClean="0"/>
              <a:t> objects, or content frames.</a:t>
            </a:r>
          </a:p>
          <a:p>
            <a:pPr eaLnBrk="1" hangingPunct="1"/>
            <a:r>
              <a:rPr lang="en-US" sz="2800" smtClean="0"/>
              <a:t>If you wish to add the radio buttons to a panel or a content frame, you must add them individually.</a:t>
            </a:r>
            <a:br>
              <a:rPr lang="en-US" sz="2800" smtClean="0"/>
            </a:br>
            <a:endParaRPr lang="en-US" sz="2800" smtClean="0"/>
          </a:p>
          <a:p>
            <a:pPr lvl="1" eaLnBrk="1" hangingPunct="1">
              <a:buFontTx/>
              <a:buNone/>
            </a:pPr>
            <a:r>
              <a:rPr lang="en-US" sz="2400" b="1" smtClean="0">
                <a:latin typeface="Courier New" pitchFamily="49" charset="0"/>
              </a:rPr>
              <a:t>panel.add(radio1);</a:t>
            </a:r>
          </a:p>
          <a:p>
            <a:pPr lvl="1" eaLnBrk="1" hangingPunct="1">
              <a:buFontTx/>
              <a:buNone/>
            </a:pPr>
            <a:r>
              <a:rPr lang="en-US" sz="2400" b="1" smtClean="0">
                <a:latin typeface="Courier New" pitchFamily="49" charset="0"/>
              </a:rPr>
              <a:t>panel.add(radio2);</a:t>
            </a:r>
          </a:p>
          <a:p>
            <a:pPr lvl="1" eaLnBrk="1" hangingPunct="1">
              <a:buFontTx/>
              <a:buNone/>
            </a:pPr>
            <a:r>
              <a:rPr lang="en-US" sz="2400" b="1" smtClean="0">
                <a:latin typeface="Courier New" pitchFamily="49" charset="0"/>
              </a:rPr>
              <a:t>panel.add(radio3);</a:t>
            </a:r>
            <a:endParaRPr lang="en-US" sz="2400" smtClean="0">
              <a:latin typeface="Courier New" pitchFamily="49"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
            </a:r>
            <a:r>
              <a:rPr lang="en-US" dirty="0" err="1" smtClean="0"/>
              <a:t>ButtonGroup</a:t>
            </a:r>
            <a:endParaRPr lang="en-US" dirty="0"/>
          </a:p>
        </p:txBody>
      </p:sp>
      <p:pic>
        <p:nvPicPr>
          <p:cNvPr id="3" name="Picture 2"/>
          <p:cNvPicPr/>
          <p:nvPr/>
        </p:nvPicPr>
        <p:blipFill>
          <a:blip r:embed="rId2"/>
          <a:stretch>
            <a:fillRect/>
          </a:stretch>
        </p:blipFill>
        <p:spPr>
          <a:xfrm>
            <a:off x="2362200" y="1981200"/>
            <a:ext cx="3657600" cy="2133599"/>
          </a:xfrm>
          <a:prstGeom prst="rect">
            <a:avLst/>
          </a:prstGeom>
        </p:spPr>
      </p:pic>
    </p:spTree>
    <p:extLst>
      <p:ext uri="{BB962C8B-B14F-4D97-AF65-F5344CB8AC3E}">
        <p14:creationId xmlns:p14="http://schemas.microsoft.com/office/powerpoint/2010/main" val="61384691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1C84966F-3E38-4040-8723-FAC37B2F3A31}" type="slidenum">
              <a:rPr lang="en-US"/>
              <a:pPr>
                <a:defRPr/>
              </a:pPr>
              <a:t>124</a:t>
            </a:fld>
            <a:endParaRPr lang="en-US"/>
          </a:p>
        </p:txBody>
      </p:sp>
      <p:sp>
        <p:nvSpPr>
          <p:cNvPr id="121859" name="Rectangle 2"/>
          <p:cNvSpPr>
            <a:spLocks noGrp="1" noChangeArrowheads="1"/>
          </p:cNvSpPr>
          <p:nvPr>
            <p:ph type="title" idx="4294967295"/>
          </p:nvPr>
        </p:nvSpPr>
        <p:spPr/>
        <p:txBody>
          <a:bodyPr/>
          <a:lstStyle/>
          <a:p>
            <a:pPr eaLnBrk="1" hangingPunct="1"/>
            <a:r>
              <a:rPr lang="en-US" smtClean="0"/>
              <a:t>Radio Button Events</a:t>
            </a:r>
          </a:p>
        </p:txBody>
      </p:sp>
      <p:sp>
        <p:nvSpPr>
          <p:cNvPr id="121860" name="Rectangle 3"/>
          <p:cNvSpPr>
            <a:spLocks noGrp="1" noChangeArrowheads="1"/>
          </p:cNvSpPr>
          <p:nvPr>
            <p:ph type="body" idx="4294967295"/>
          </p:nvPr>
        </p:nvSpPr>
        <p:spPr/>
        <p:txBody>
          <a:bodyPr/>
          <a:lstStyle/>
          <a:p>
            <a:pPr eaLnBrk="1" hangingPunct="1"/>
            <a:r>
              <a:rPr lang="en-US" sz="2800" b="1" smtClean="0">
                <a:latin typeface="Courier New" pitchFamily="49" charset="0"/>
              </a:rPr>
              <a:t>JRadioButton</a:t>
            </a:r>
            <a:r>
              <a:rPr lang="en-US" sz="2800" smtClean="0"/>
              <a:t> objects generate an action event when they are clicked.</a:t>
            </a:r>
          </a:p>
          <a:p>
            <a:pPr eaLnBrk="1" hangingPunct="1"/>
            <a:r>
              <a:rPr lang="en-US" sz="2800" smtClean="0"/>
              <a:t>To respond to an action event, you must write an action listener class, just like a </a:t>
            </a:r>
            <a:r>
              <a:rPr lang="en-US" sz="2800" b="1" smtClean="0">
                <a:latin typeface="Courier New" pitchFamily="49" charset="0"/>
              </a:rPr>
              <a:t>JButton</a:t>
            </a:r>
            <a:r>
              <a:rPr lang="en-US" sz="2800" smtClean="0"/>
              <a:t> event handler.</a:t>
            </a:r>
          </a:p>
          <a:p>
            <a:pPr eaLnBrk="1" hangingPunct="1"/>
            <a:r>
              <a:rPr lang="en-US" sz="2800" smtClean="0"/>
              <a:t>See example: </a:t>
            </a:r>
            <a:r>
              <a:rPr lang="en-US" sz="2800" smtClean="0">
                <a:hlinkClick r:id="rId3" action="ppaction://hlinkfile"/>
              </a:rPr>
              <a:t>MetricConverterWindow.java</a:t>
            </a:r>
            <a:endParaRPr lang="en-US" sz="2800" smtClean="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
            </a:r>
            <a:r>
              <a:rPr lang="en-US" dirty="0" err="1" smtClean="0"/>
              <a:t>JRadioButton</a:t>
            </a:r>
            <a:endParaRPr lang="en-US" dirty="0"/>
          </a:p>
        </p:txBody>
      </p:sp>
      <p:pic>
        <p:nvPicPr>
          <p:cNvPr id="3" name="Picture 2"/>
          <p:cNvPicPr/>
          <p:nvPr/>
        </p:nvPicPr>
        <p:blipFill>
          <a:blip r:embed="rId2"/>
          <a:stretch>
            <a:fillRect/>
          </a:stretch>
        </p:blipFill>
        <p:spPr>
          <a:xfrm>
            <a:off x="1143000" y="1600200"/>
            <a:ext cx="6781800" cy="3733800"/>
          </a:xfrm>
          <a:prstGeom prst="rect">
            <a:avLst/>
          </a:prstGeom>
        </p:spPr>
      </p:pic>
    </p:spTree>
    <p:extLst>
      <p:ext uri="{BB962C8B-B14F-4D97-AF65-F5344CB8AC3E}">
        <p14:creationId xmlns:p14="http://schemas.microsoft.com/office/powerpoint/2010/main" val="132013977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6121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Box 10"/>
          <p:cNvSpPr txBox="1">
            <a:spLocks noChangeArrowheads="1"/>
          </p:cNvSpPr>
          <p:nvPr/>
        </p:nvSpPr>
        <p:spPr bwMode="auto">
          <a:xfrm>
            <a:off x="5181600" y="3200400"/>
            <a:ext cx="31242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The same type of setup as in our earlier GUI classes.</a:t>
            </a:r>
          </a:p>
        </p:txBody>
      </p:sp>
      <p:pic>
        <p:nvPicPr>
          <p:cNvPr id="1228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191000"/>
            <a:ext cx="3810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10200"/>
            <a:ext cx="3200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629761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7" name="TextBox 10"/>
          <p:cNvSpPr txBox="1">
            <a:spLocks noChangeArrowheads="1"/>
          </p:cNvSpPr>
          <p:nvPr/>
        </p:nvSpPr>
        <p:spPr bwMode="auto">
          <a:xfrm>
            <a:off x="5486400" y="895350"/>
            <a:ext cx="33528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Create the component objects.</a:t>
            </a:r>
          </a:p>
        </p:txBody>
      </p:sp>
      <p:sp>
        <p:nvSpPr>
          <p:cNvPr id="123908" name="TextBox 10"/>
          <p:cNvSpPr txBox="1">
            <a:spLocks noChangeArrowheads="1"/>
          </p:cNvSpPr>
          <p:nvPr/>
        </p:nvSpPr>
        <p:spPr bwMode="auto">
          <a:xfrm>
            <a:off x="5029200" y="2416175"/>
            <a:ext cx="3810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Put the radio buttons into a group.</a:t>
            </a:r>
          </a:p>
        </p:txBody>
      </p:sp>
      <p:sp>
        <p:nvSpPr>
          <p:cNvPr id="123909" name="TextBox 10"/>
          <p:cNvSpPr txBox="1">
            <a:spLocks noChangeArrowheads="1"/>
          </p:cNvSpPr>
          <p:nvPr/>
        </p:nvSpPr>
        <p:spPr bwMode="auto">
          <a:xfrm>
            <a:off x="6324600" y="3025775"/>
            <a:ext cx="2667000" cy="193899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a:t>Add a listener to each radio button. </a:t>
            </a:r>
            <a:endParaRPr lang="en-US" sz="2000" dirty="0" smtClean="0"/>
          </a:p>
          <a:p>
            <a:pPr algn="l" eaLnBrk="1" hangingPunct="1"/>
            <a:r>
              <a:rPr lang="en-US" sz="2000" dirty="0" smtClean="0"/>
              <a:t>There are 3 separate listeners, but all are the same type: </a:t>
            </a:r>
            <a:r>
              <a:rPr lang="en-US" sz="2000" b="1" dirty="0" err="1" smtClean="0"/>
              <a:t>RadioButtonListener</a:t>
            </a:r>
            <a:r>
              <a:rPr lang="en-US" sz="2000" dirty="0"/>
              <a:t>.</a:t>
            </a:r>
          </a:p>
        </p:txBody>
      </p:sp>
      <p:sp>
        <p:nvSpPr>
          <p:cNvPr id="123910" name="TextBox 10"/>
          <p:cNvSpPr txBox="1">
            <a:spLocks noChangeArrowheads="1"/>
          </p:cNvSpPr>
          <p:nvPr/>
        </p:nvSpPr>
        <p:spPr bwMode="auto">
          <a:xfrm>
            <a:off x="4572000" y="5174317"/>
            <a:ext cx="35052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Put components onto the panel.</a:t>
            </a:r>
          </a:p>
        </p:txBody>
      </p:sp>
      <p:sp>
        <p:nvSpPr>
          <p:cNvPr id="123911" name="Right Arrow 5"/>
          <p:cNvSpPr>
            <a:spLocks noChangeArrowheads="1"/>
          </p:cNvSpPr>
          <p:nvPr/>
        </p:nvSpPr>
        <p:spPr bwMode="auto">
          <a:xfrm>
            <a:off x="609600" y="35052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sp>
        <p:nvSpPr>
          <p:cNvPr id="123912" name="Right Arrow 5"/>
          <p:cNvSpPr>
            <a:spLocks noChangeArrowheads="1"/>
          </p:cNvSpPr>
          <p:nvPr/>
        </p:nvSpPr>
        <p:spPr bwMode="auto">
          <a:xfrm>
            <a:off x="609600" y="25908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0"/>
            <a:ext cx="6534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TextBox 10"/>
          <p:cNvSpPr txBox="1">
            <a:spLocks noChangeArrowheads="1"/>
          </p:cNvSpPr>
          <p:nvPr/>
        </p:nvSpPr>
        <p:spPr bwMode="auto">
          <a:xfrm>
            <a:off x="5943600" y="2166938"/>
            <a:ext cx="2971800" cy="28622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Check the source of the event using </a:t>
            </a:r>
            <a:r>
              <a:rPr lang="en-US" sz="2000" b="1"/>
              <a:t>e.getSource()</a:t>
            </a:r>
            <a:r>
              <a:rPr lang="en-US" sz="2000"/>
              <a:t>.</a:t>
            </a:r>
          </a:p>
          <a:p>
            <a:pPr algn="l" eaLnBrk="1" hangingPunct="1"/>
            <a:endParaRPr lang="en-US" sz="2000"/>
          </a:p>
          <a:p>
            <a:pPr algn="l" eaLnBrk="1" hangingPunct="1"/>
            <a:r>
              <a:rPr lang="en-US" sz="2000"/>
              <a:t>Each source has its own text and result.</a:t>
            </a:r>
          </a:p>
          <a:p>
            <a:pPr algn="l" eaLnBrk="1" hangingPunct="1"/>
            <a:endParaRPr lang="en-US" sz="2000"/>
          </a:p>
          <a:p>
            <a:pPr algn="l" eaLnBrk="1" hangingPunct="1"/>
            <a:r>
              <a:rPr lang="en-US" sz="2000"/>
              <a:t>After determining the text and result, put them into the message dialog.</a:t>
            </a:r>
          </a:p>
        </p:txBody>
      </p:sp>
      <p:sp>
        <p:nvSpPr>
          <p:cNvPr id="124932" name="Right Arrow 5"/>
          <p:cNvSpPr>
            <a:spLocks noChangeArrowheads="1"/>
          </p:cNvSpPr>
          <p:nvPr/>
        </p:nvSpPr>
        <p:spPr bwMode="auto">
          <a:xfrm>
            <a:off x="990600" y="28194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124933" name="Right Arrow 5"/>
          <p:cNvSpPr>
            <a:spLocks noChangeArrowheads="1"/>
          </p:cNvSpPr>
          <p:nvPr/>
        </p:nvSpPr>
        <p:spPr bwMode="auto">
          <a:xfrm>
            <a:off x="990600" y="60960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2F3B0FCB-C3A5-4939-8CFE-1DE3B4949707}" type="slidenum">
              <a:rPr lang="en-US"/>
              <a:pPr>
                <a:defRPr/>
              </a:pPr>
              <a:t>129</a:t>
            </a:fld>
            <a:endParaRPr lang="en-US"/>
          </a:p>
        </p:txBody>
      </p:sp>
      <p:sp>
        <p:nvSpPr>
          <p:cNvPr id="125955" name="Rectangle 2"/>
          <p:cNvSpPr>
            <a:spLocks noGrp="1" noChangeArrowheads="1"/>
          </p:cNvSpPr>
          <p:nvPr>
            <p:ph type="title" idx="4294967295"/>
          </p:nvPr>
        </p:nvSpPr>
        <p:spPr>
          <a:xfrm>
            <a:off x="304800" y="0"/>
            <a:ext cx="8534400" cy="1143000"/>
          </a:xfrm>
        </p:spPr>
        <p:txBody>
          <a:bodyPr/>
          <a:lstStyle/>
          <a:p>
            <a:pPr eaLnBrk="1" hangingPunct="1"/>
            <a:r>
              <a:rPr lang="en-US" smtClean="0"/>
              <a:t>Determining Selected Radio Buttons</a:t>
            </a:r>
          </a:p>
        </p:txBody>
      </p:sp>
      <p:sp>
        <p:nvSpPr>
          <p:cNvPr id="125956" name="Rectangle 3"/>
          <p:cNvSpPr>
            <a:spLocks noGrp="1" noChangeArrowheads="1"/>
          </p:cNvSpPr>
          <p:nvPr>
            <p:ph type="body" idx="4294967295"/>
          </p:nvPr>
        </p:nvSpPr>
        <p:spPr/>
        <p:txBody>
          <a:bodyPr/>
          <a:lstStyle/>
          <a:p>
            <a:pPr eaLnBrk="1" hangingPunct="1"/>
            <a:r>
              <a:rPr lang="en-US" sz="2800" smtClean="0"/>
              <a:t>The </a:t>
            </a:r>
            <a:r>
              <a:rPr lang="en-US" sz="2800" b="1" smtClean="0">
                <a:latin typeface="Courier New" pitchFamily="49" charset="0"/>
              </a:rPr>
              <a:t>JRadioButton</a:t>
            </a:r>
            <a:r>
              <a:rPr lang="en-US" sz="2800" smtClean="0"/>
              <a:t> class’s </a:t>
            </a:r>
            <a:r>
              <a:rPr lang="en-US" sz="2800" b="1" smtClean="0">
                <a:latin typeface="Courier New" pitchFamily="49" charset="0"/>
              </a:rPr>
              <a:t>isSelected</a:t>
            </a:r>
            <a:r>
              <a:rPr lang="en-US" sz="2800" smtClean="0"/>
              <a:t> method returns a </a:t>
            </a:r>
            <a:r>
              <a:rPr lang="en-US" sz="2800" b="1" smtClean="0">
                <a:latin typeface="Courier New" pitchFamily="49" charset="0"/>
              </a:rPr>
              <a:t>boolean</a:t>
            </a:r>
            <a:r>
              <a:rPr lang="en-US" sz="2800" smtClean="0"/>
              <a:t> value indicating if the radio button is selected.</a:t>
            </a:r>
            <a:r>
              <a:rPr lang="en-US" smtClean="0"/>
              <a:t/>
            </a:r>
            <a:br>
              <a:rPr lang="en-US" smtClean="0"/>
            </a:br>
            <a:endParaRPr lang="en-US" smtClean="0"/>
          </a:p>
          <a:p>
            <a:pPr lvl="1" eaLnBrk="1" hangingPunct="1">
              <a:buFontTx/>
              <a:buNone/>
            </a:pPr>
            <a:r>
              <a:rPr lang="en-US" sz="2400" b="1" smtClean="0">
                <a:latin typeface="Courier New" pitchFamily="49" charset="0"/>
              </a:rPr>
              <a:t>if (radio.isSelected())</a:t>
            </a:r>
          </a:p>
          <a:p>
            <a:pPr lvl="1" eaLnBrk="1" hangingPunct="1">
              <a:buFontTx/>
              <a:buNone/>
            </a:pPr>
            <a:r>
              <a:rPr lang="en-US" sz="2400" b="1" smtClean="0">
                <a:latin typeface="Courier New" pitchFamily="49" charset="0"/>
              </a:rPr>
              <a:t>{</a:t>
            </a:r>
          </a:p>
          <a:p>
            <a:pPr lvl="1" eaLnBrk="1" hangingPunct="1">
              <a:buFontTx/>
              <a:buNone/>
            </a:pPr>
            <a:r>
              <a:rPr lang="en-US" sz="2400" b="1" smtClean="0">
                <a:latin typeface="Courier New" pitchFamily="49" charset="0"/>
              </a:rPr>
              <a:t>  // Code here executes if the radio</a:t>
            </a:r>
          </a:p>
          <a:p>
            <a:pPr lvl="1" eaLnBrk="1" hangingPunct="1">
              <a:buFontTx/>
              <a:buNone/>
            </a:pPr>
            <a:r>
              <a:rPr lang="en-US" sz="2400" b="1" smtClean="0">
                <a:latin typeface="Courier New" pitchFamily="49" charset="0"/>
              </a:rPr>
              <a:t>  // button is selected.</a:t>
            </a:r>
          </a:p>
          <a:p>
            <a:pPr lvl="1" eaLnBrk="1" hangingPunct="1">
              <a:buFontTx/>
              <a:buNone/>
            </a:pPr>
            <a:r>
              <a:rPr lang="en-US" sz="2400" b="1" smtClean="0">
                <a:latin typeface="Courier New" pitchFamily="49" charset="0"/>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B3909813-61BC-4C65-88BD-03F275C2898D}" type="slidenum">
              <a:rPr lang="en-US"/>
              <a:pPr>
                <a:defRPr/>
              </a:pPr>
              <a:t>13</a:t>
            </a:fld>
            <a:endParaRPr lang="en-US"/>
          </a:p>
        </p:txBody>
      </p:sp>
      <p:sp>
        <p:nvSpPr>
          <p:cNvPr id="14339" name="Rectangle 2"/>
          <p:cNvSpPr>
            <a:spLocks noGrp="1" noChangeArrowheads="1"/>
          </p:cNvSpPr>
          <p:nvPr>
            <p:ph type="title" idx="4294967295"/>
          </p:nvPr>
        </p:nvSpPr>
        <p:spPr/>
        <p:txBody>
          <a:bodyPr/>
          <a:lstStyle/>
          <a:p>
            <a:pPr eaLnBrk="1" hangingPunct="1"/>
            <a:r>
              <a:rPr lang="en-US" smtClean="0"/>
              <a:t>Creating Windows</a:t>
            </a:r>
          </a:p>
        </p:txBody>
      </p:sp>
      <p:sp>
        <p:nvSpPr>
          <p:cNvPr id="14340" name="Rectangle 3"/>
          <p:cNvSpPr>
            <a:spLocks noGrp="1" noChangeArrowheads="1"/>
          </p:cNvSpPr>
          <p:nvPr>
            <p:ph type="body" idx="4294967295"/>
          </p:nvPr>
        </p:nvSpPr>
        <p:spPr/>
        <p:txBody>
          <a:bodyPr/>
          <a:lstStyle/>
          <a:p>
            <a:pPr eaLnBrk="1" hangingPunct="1"/>
            <a:r>
              <a:rPr lang="en-US" smtClean="0"/>
              <a:t>A frame is a basic window that has:</a:t>
            </a:r>
          </a:p>
          <a:p>
            <a:pPr lvl="1" eaLnBrk="1" hangingPunct="1"/>
            <a:r>
              <a:rPr lang="en-US" smtClean="0"/>
              <a:t>a border around it,</a:t>
            </a:r>
          </a:p>
          <a:p>
            <a:pPr lvl="1" eaLnBrk="1" hangingPunct="1"/>
            <a:r>
              <a:rPr lang="en-US" smtClean="0"/>
              <a:t>a title bar, and</a:t>
            </a:r>
          </a:p>
          <a:p>
            <a:pPr lvl="1" eaLnBrk="1" hangingPunct="1"/>
            <a:r>
              <a:rPr lang="en-US" smtClean="0"/>
              <a:t>a set of buttons for:</a:t>
            </a:r>
          </a:p>
          <a:p>
            <a:pPr lvl="2" eaLnBrk="1" hangingPunct="1"/>
            <a:r>
              <a:rPr lang="en-US" smtClean="0"/>
              <a:t>minimizing, </a:t>
            </a:r>
          </a:p>
          <a:p>
            <a:pPr lvl="2" eaLnBrk="1" hangingPunct="1"/>
            <a:r>
              <a:rPr lang="en-US" smtClean="0"/>
              <a:t>maximizing, and </a:t>
            </a:r>
          </a:p>
          <a:p>
            <a:pPr lvl="2" eaLnBrk="1" hangingPunct="1"/>
            <a:r>
              <a:rPr lang="en-US" smtClean="0"/>
              <a:t>closing the window.</a:t>
            </a:r>
          </a:p>
          <a:p>
            <a:pPr eaLnBrk="1" hangingPunct="1"/>
            <a:r>
              <a:rPr lang="en-US" smtClean="0"/>
              <a:t>These standard features are sometimes referred to as window </a:t>
            </a:r>
            <a:r>
              <a:rPr lang="en-US" b="1" i="1" smtClean="0"/>
              <a:t>decorations</a:t>
            </a:r>
            <a:r>
              <a:rPr lang="en-US" smtClean="0"/>
              <a:t>.</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1925"/>
            <a:ext cx="6315075" cy="653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TextBox 10"/>
          <p:cNvSpPr txBox="1">
            <a:spLocks noChangeArrowheads="1"/>
          </p:cNvSpPr>
          <p:nvPr/>
        </p:nvSpPr>
        <p:spPr bwMode="auto">
          <a:xfrm>
            <a:off x="5410200" y="3581400"/>
            <a:ext cx="31242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The same type of setup as in our earlier GUI classes.</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397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3" name="TextBox 10"/>
          <p:cNvSpPr txBox="1">
            <a:spLocks noChangeArrowheads="1"/>
          </p:cNvSpPr>
          <p:nvPr/>
        </p:nvSpPr>
        <p:spPr bwMode="auto">
          <a:xfrm>
            <a:off x="5029200" y="2209800"/>
            <a:ext cx="33528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Create the component objects.</a:t>
            </a:r>
          </a:p>
        </p:txBody>
      </p:sp>
      <p:sp>
        <p:nvSpPr>
          <p:cNvPr id="128004" name="TextBox 10"/>
          <p:cNvSpPr txBox="1">
            <a:spLocks noChangeArrowheads="1"/>
          </p:cNvSpPr>
          <p:nvPr/>
        </p:nvSpPr>
        <p:spPr bwMode="auto">
          <a:xfrm>
            <a:off x="3429000" y="4495800"/>
            <a:ext cx="3810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Put the radio buttons into a group.</a:t>
            </a:r>
          </a:p>
        </p:txBody>
      </p:sp>
      <p:sp>
        <p:nvSpPr>
          <p:cNvPr id="128005" name="TextBox 10"/>
          <p:cNvSpPr txBox="1">
            <a:spLocks noChangeArrowheads="1"/>
          </p:cNvSpPr>
          <p:nvPr/>
        </p:nvSpPr>
        <p:spPr bwMode="auto">
          <a:xfrm>
            <a:off x="5033962" y="5235575"/>
            <a:ext cx="3810000" cy="10156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This time we create just </a:t>
            </a:r>
            <a:r>
              <a:rPr lang="en-US" sz="2000" u="sng" dirty="0" smtClean="0"/>
              <a:t>one</a:t>
            </a:r>
            <a:r>
              <a:rPr lang="en-US" sz="2000" dirty="0" smtClean="0"/>
              <a:t> </a:t>
            </a:r>
            <a:r>
              <a:rPr lang="en-US" sz="2000" dirty="0"/>
              <a:t>button handler. Use it to handle all of the radio buttons.</a:t>
            </a:r>
          </a:p>
        </p:txBody>
      </p:sp>
      <p:sp>
        <p:nvSpPr>
          <p:cNvPr id="128006" name="TextBox 10"/>
          <p:cNvSpPr txBox="1">
            <a:spLocks noChangeArrowheads="1"/>
          </p:cNvSpPr>
          <p:nvPr/>
        </p:nvSpPr>
        <p:spPr bwMode="auto">
          <a:xfrm>
            <a:off x="3429000" y="3981450"/>
            <a:ext cx="35052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Put components onto the panel.</a:t>
            </a:r>
          </a:p>
        </p:txBody>
      </p:sp>
      <p:sp>
        <p:nvSpPr>
          <p:cNvPr id="128007" name="TextBox 10"/>
          <p:cNvSpPr txBox="1">
            <a:spLocks noChangeArrowheads="1"/>
          </p:cNvSpPr>
          <p:nvPr/>
        </p:nvSpPr>
        <p:spPr bwMode="auto">
          <a:xfrm>
            <a:off x="5029200" y="685800"/>
            <a:ext cx="33528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Create some </a:t>
            </a:r>
            <a:r>
              <a:rPr lang="en-US" sz="2000" b="1"/>
              <a:t>Font </a:t>
            </a:r>
            <a:r>
              <a:rPr lang="en-US" sz="2000"/>
              <a:t>objects.</a:t>
            </a:r>
          </a:p>
        </p:txBody>
      </p:sp>
      <p:sp>
        <p:nvSpPr>
          <p:cNvPr id="128008" name="Right Arrow 5"/>
          <p:cNvSpPr>
            <a:spLocks noChangeArrowheads="1"/>
          </p:cNvSpPr>
          <p:nvPr/>
        </p:nvSpPr>
        <p:spPr bwMode="auto">
          <a:xfrm>
            <a:off x="609600" y="48768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128009" name="Right Arrow 5"/>
          <p:cNvSpPr>
            <a:spLocks noChangeArrowheads="1"/>
          </p:cNvSpPr>
          <p:nvPr/>
        </p:nvSpPr>
        <p:spPr bwMode="auto">
          <a:xfrm>
            <a:off x="609600" y="59436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57816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7" name="TextBox 10"/>
          <p:cNvSpPr txBox="1">
            <a:spLocks noChangeArrowheads="1"/>
          </p:cNvSpPr>
          <p:nvPr/>
        </p:nvSpPr>
        <p:spPr bwMode="auto">
          <a:xfrm>
            <a:off x="5562600" y="1219200"/>
            <a:ext cx="3124200" cy="19383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Uses the radio button's </a:t>
            </a:r>
            <a:r>
              <a:rPr lang="en-US" sz="2000" b="1"/>
              <a:t>isSelected()</a:t>
            </a:r>
            <a:r>
              <a:rPr lang="en-US" sz="2000"/>
              <a:t> method to determine which button is currently selected and sets the text field's font accordingly.</a:t>
            </a:r>
          </a:p>
        </p:txBody>
      </p:sp>
      <p:pic>
        <p:nvPicPr>
          <p:cNvPr id="1290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267200"/>
            <a:ext cx="2857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267200"/>
            <a:ext cx="2857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5410200"/>
            <a:ext cx="2857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5410200"/>
            <a:ext cx="2857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2" name="Right Arrow 5"/>
          <p:cNvSpPr>
            <a:spLocks noChangeArrowheads="1"/>
          </p:cNvSpPr>
          <p:nvPr/>
        </p:nvSpPr>
        <p:spPr bwMode="auto">
          <a:xfrm>
            <a:off x="1143000" y="22098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552DAACC-B4A2-4CDA-AF8C-032A099DEDF2}" type="slidenum">
              <a:rPr lang="en-US"/>
              <a:pPr>
                <a:defRPr/>
              </a:pPr>
              <a:t>133</a:t>
            </a:fld>
            <a:endParaRPr lang="en-US"/>
          </a:p>
        </p:txBody>
      </p:sp>
      <p:sp>
        <p:nvSpPr>
          <p:cNvPr id="130051" name="Rectangle 2"/>
          <p:cNvSpPr>
            <a:spLocks noGrp="1" noChangeArrowheads="1"/>
          </p:cNvSpPr>
          <p:nvPr>
            <p:ph type="title" idx="4294967295"/>
          </p:nvPr>
        </p:nvSpPr>
        <p:spPr/>
        <p:txBody>
          <a:bodyPr/>
          <a:lstStyle/>
          <a:p>
            <a:pPr eaLnBrk="1" hangingPunct="1"/>
            <a:r>
              <a:rPr lang="en-US" smtClean="0"/>
              <a:t>Selecting a Radio Button in Code</a:t>
            </a:r>
          </a:p>
        </p:txBody>
      </p:sp>
      <p:sp>
        <p:nvSpPr>
          <p:cNvPr id="130052" name="Rectangle 3"/>
          <p:cNvSpPr>
            <a:spLocks noGrp="1" noChangeArrowheads="1"/>
          </p:cNvSpPr>
          <p:nvPr>
            <p:ph type="body" idx="4294967295"/>
          </p:nvPr>
        </p:nvSpPr>
        <p:spPr/>
        <p:txBody>
          <a:bodyPr/>
          <a:lstStyle/>
          <a:p>
            <a:pPr eaLnBrk="1" hangingPunct="1"/>
            <a:r>
              <a:rPr lang="en-US" sz="2800" smtClean="0"/>
              <a:t>It is also possible to select a radio button in code with the </a:t>
            </a:r>
            <a:r>
              <a:rPr lang="en-US" sz="2800" b="1" smtClean="0">
                <a:latin typeface="Courier New" pitchFamily="49" charset="0"/>
              </a:rPr>
              <a:t>JRadioButton</a:t>
            </a:r>
            <a:r>
              <a:rPr lang="en-US" sz="2800" smtClean="0"/>
              <a:t> class’s </a:t>
            </a:r>
            <a:r>
              <a:rPr lang="en-US" sz="2800" b="1" smtClean="0">
                <a:latin typeface="Courier New" pitchFamily="49" charset="0"/>
              </a:rPr>
              <a:t>doClick</a:t>
            </a:r>
            <a:r>
              <a:rPr lang="en-US" sz="2800" smtClean="0"/>
              <a:t> method.</a:t>
            </a:r>
          </a:p>
          <a:p>
            <a:pPr eaLnBrk="1" hangingPunct="1"/>
            <a:r>
              <a:rPr lang="en-US" sz="2800" smtClean="0"/>
              <a:t>When the method is called, the radio button is selected just as if the user had clicked on it.</a:t>
            </a:r>
          </a:p>
          <a:p>
            <a:pPr eaLnBrk="1" hangingPunct="1"/>
            <a:r>
              <a:rPr lang="en-US" sz="2800" smtClean="0"/>
              <a:t>As a result, an action event is generated and its listener is notified.</a:t>
            </a:r>
            <a:br>
              <a:rPr lang="en-US" sz="2800" smtClean="0"/>
            </a:br>
            <a:endParaRPr lang="en-US" sz="2800" smtClean="0"/>
          </a:p>
          <a:p>
            <a:pPr lvl="2" eaLnBrk="1" hangingPunct="1">
              <a:buFontTx/>
              <a:buNone/>
            </a:pPr>
            <a:r>
              <a:rPr lang="en-US" b="1" smtClean="0">
                <a:latin typeface="Courier New" pitchFamily="49" charset="0"/>
              </a:rPr>
              <a:t>radio.doClick();</a:t>
            </a:r>
          </a:p>
          <a:p>
            <a:pPr eaLnBrk="1" hangingPunct="1"/>
            <a:endParaRPr lang="en-US" smtClean="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D78285F9-0521-41EF-A2AA-CF63C2E35008}" type="slidenum">
              <a:rPr lang="en-US"/>
              <a:pPr>
                <a:defRPr/>
              </a:pPr>
              <a:t>134</a:t>
            </a:fld>
            <a:endParaRPr lang="en-US"/>
          </a:p>
        </p:txBody>
      </p:sp>
      <p:sp>
        <p:nvSpPr>
          <p:cNvPr id="131075" name="Rectangle 2"/>
          <p:cNvSpPr>
            <a:spLocks noGrp="1" noChangeArrowheads="1"/>
          </p:cNvSpPr>
          <p:nvPr>
            <p:ph type="title" idx="4294967295"/>
          </p:nvPr>
        </p:nvSpPr>
        <p:spPr/>
        <p:txBody>
          <a:bodyPr/>
          <a:lstStyle/>
          <a:p>
            <a:pPr eaLnBrk="1" hangingPunct="1"/>
            <a:r>
              <a:rPr lang="en-US" smtClean="0"/>
              <a:t>Check Boxes</a:t>
            </a:r>
          </a:p>
        </p:txBody>
      </p:sp>
      <p:sp>
        <p:nvSpPr>
          <p:cNvPr id="131076" name="Rectangle 3"/>
          <p:cNvSpPr>
            <a:spLocks noGrp="1" noChangeArrowheads="1"/>
          </p:cNvSpPr>
          <p:nvPr>
            <p:ph type="body" idx="4294967295"/>
          </p:nvPr>
        </p:nvSpPr>
        <p:spPr/>
        <p:txBody>
          <a:bodyPr/>
          <a:lstStyle/>
          <a:p>
            <a:pPr eaLnBrk="1" hangingPunct="1">
              <a:lnSpc>
                <a:spcPct val="90000"/>
              </a:lnSpc>
            </a:pPr>
            <a:r>
              <a:rPr lang="en-US" sz="2800" smtClean="0"/>
              <a:t>A </a:t>
            </a:r>
            <a:r>
              <a:rPr lang="en-US" sz="2800" b="1" i="1" smtClean="0"/>
              <a:t>check</a:t>
            </a:r>
            <a:r>
              <a:rPr lang="en-US" sz="2800" i="1" smtClean="0"/>
              <a:t> </a:t>
            </a:r>
            <a:r>
              <a:rPr lang="en-US" sz="2800" b="1" i="1" smtClean="0"/>
              <a:t>box</a:t>
            </a:r>
            <a:r>
              <a:rPr lang="en-US" sz="2800" i="1" smtClean="0"/>
              <a:t> </a:t>
            </a:r>
            <a:r>
              <a:rPr lang="en-US" sz="2800" smtClean="0"/>
              <a:t>appears as a small box with a label appearing next to it.</a:t>
            </a:r>
          </a:p>
          <a:p>
            <a:pPr eaLnBrk="1" hangingPunct="1">
              <a:lnSpc>
                <a:spcPct val="90000"/>
              </a:lnSpc>
            </a:pPr>
            <a:r>
              <a:rPr lang="en-US" sz="2800" smtClean="0"/>
              <a:t>Like radio buttons, check boxes may be selected or deselected at run time.</a:t>
            </a:r>
          </a:p>
          <a:p>
            <a:pPr eaLnBrk="1" hangingPunct="1">
              <a:lnSpc>
                <a:spcPct val="90000"/>
              </a:lnSpc>
            </a:pPr>
            <a:r>
              <a:rPr lang="en-US" sz="2800" smtClean="0"/>
              <a:t>When a check box is selected, a small check mark appears inside the box.</a:t>
            </a:r>
          </a:p>
          <a:p>
            <a:pPr eaLnBrk="1" hangingPunct="1">
              <a:lnSpc>
                <a:spcPct val="90000"/>
              </a:lnSpc>
            </a:pPr>
            <a:r>
              <a:rPr lang="en-US" sz="2800" smtClean="0"/>
              <a:t>Check boxes are often displayed in groups but they are not usually grouped in a </a:t>
            </a:r>
            <a:r>
              <a:rPr lang="en-US" sz="2800" b="1" smtClean="0">
                <a:latin typeface="Courier New" pitchFamily="49" charset="0"/>
              </a:rPr>
              <a:t>ButtonGroup</a:t>
            </a:r>
            <a:r>
              <a:rPr lang="en-US" sz="2800" smtClean="0"/>
              <a:t>.</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
            </a:r>
            <a:r>
              <a:rPr lang="en-US" dirty="0" err="1" smtClean="0"/>
              <a:t>JCheckBox</a:t>
            </a:r>
            <a:endParaRPr lang="en-US" dirty="0"/>
          </a:p>
        </p:txBody>
      </p:sp>
      <p:pic>
        <p:nvPicPr>
          <p:cNvPr id="3" name="Picture 2"/>
          <p:cNvPicPr/>
          <p:nvPr/>
        </p:nvPicPr>
        <p:blipFill>
          <a:blip r:embed="rId2"/>
          <a:stretch>
            <a:fillRect/>
          </a:stretch>
        </p:blipFill>
        <p:spPr>
          <a:xfrm>
            <a:off x="1600200" y="1676400"/>
            <a:ext cx="6019800" cy="3733800"/>
          </a:xfrm>
          <a:prstGeom prst="rect">
            <a:avLst/>
          </a:prstGeom>
        </p:spPr>
      </p:pic>
    </p:spTree>
    <p:extLst>
      <p:ext uri="{BB962C8B-B14F-4D97-AF65-F5344CB8AC3E}">
        <p14:creationId xmlns:p14="http://schemas.microsoft.com/office/powerpoint/2010/main" val="65414989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r>
              <a:rPr lang="en-US"/>
              <a:t>7-</a:t>
            </a:r>
            <a:fld id="{16A45AE8-74CC-4CD4-8204-7DE39E971BEA}" type="slidenum">
              <a:rPr lang="en-US"/>
              <a:pPr>
                <a:defRPr/>
              </a:pPr>
              <a:t>136</a:t>
            </a:fld>
            <a:endParaRPr lang="en-US"/>
          </a:p>
        </p:txBody>
      </p:sp>
      <p:sp>
        <p:nvSpPr>
          <p:cNvPr id="132099" name="Rectangle 2"/>
          <p:cNvSpPr>
            <a:spLocks noGrp="1" noChangeArrowheads="1"/>
          </p:cNvSpPr>
          <p:nvPr>
            <p:ph type="title" idx="4294967295"/>
          </p:nvPr>
        </p:nvSpPr>
        <p:spPr/>
        <p:txBody>
          <a:bodyPr/>
          <a:lstStyle/>
          <a:p>
            <a:pPr eaLnBrk="1" hangingPunct="1"/>
            <a:r>
              <a:rPr lang="en-US" smtClean="0"/>
              <a:t>Check Boxes</a:t>
            </a:r>
          </a:p>
        </p:txBody>
      </p:sp>
      <p:sp>
        <p:nvSpPr>
          <p:cNvPr id="132100" name="Rectangle 3"/>
          <p:cNvSpPr>
            <a:spLocks noGrp="1" noChangeArrowheads="1"/>
          </p:cNvSpPr>
          <p:nvPr>
            <p:ph type="body" idx="4294967295"/>
          </p:nvPr>
        </p:nvSpPr>
        <p:spPr>
          <a:xfrm>
            <a:off x="304800" y="1447800"/>
            <a:ext cx="7772400" cy="4724400"/>
          </a:xfrm>
        </p:spPr>
        <p:txBody>
          <a:bodyPr/>
          <a:lstStyle/>
          <a:p>
            <a:pPr eaLnBrk="1" hangingPunct="1">
              <a:lnSpc>
                <a:spcPct val="90000"/>
              </a:lnSpc>
            </a:pPr>
            <a:r>
              <a:rPr lang="en-US" sz="2800" smtClean="0"/>
              <a:t>The user is allowed to select any or all of the check boxes that are displayed in a group.</a:t>
            </a:r>
          </a:p>
          <a:p>
            <a:pPr eaLnBrk="1" hangingPunct="1">
              <a:lnSpc>
                <a:spcPct val="90000"/>
              </a:lnSpc>
            </a:pPr>
            <a:r>
              <a:rPr lang="en-US" sz="2800" smtClean="0"/>
              <a:t>The </a:t>
            </a:r>
            <a:r>
              <a:rPr lang="en-US" sz="2800" b="1" smtClean="0">
                <a:latin typeface="Courier New" pitchFamily="49" charset="0"/>
              </a:rPr>
              <a:t>JCheckBox</a:t>
            </a:r>
            <a:r>
              <a:rPr lang="en-US" sz="2800" smtClean="0"/>
              <a:t> class is used to create check boxes.</a:t>
            </a:r>
          </a:p>
          <a:p>
            <a:pPr eaLnBrk="1" hangingPunct="1">
              <a:lnSpc>
                <a:spcPct val="90000"/>
              </a:lnSpc>
            </a:pPr>
            <a:r>
              <a:rPr lang="en-US" sz="2800" smtClean="0"/>
              <a:t>Two </a:t>
            </a:r>
            <a:r>
              <a:rPr lang="en-US" sz="2800" b="1" smtClean="0">
                <a:latin typeface="Courier New" pitchFamily="49" charset="0"/>
              </a:rPr>
              <a:t>JCheckBox</a:t>
            </a:r>
            <a:r>
              <a:rPr lang="en-US" sz="2800" smtClean="0"/>
              <a:t> constructors</a:t>
            </a:r>
            <a:r>
              <a:rPr lang="en-US" sz="2800" smtClean="0">
                <a:latin typeface="Courier" pitchFamily="49" charset="0"/>
              </a:rPr>
              <a:t>:</a:t>
            </a:r>
          </a:p>
          <a:p>
            <a:pPr lvl="1" eaLnBrk="1" hangingPunct="1">
              <a:lnSpc>
                <a:spcPct val="90000"/>
              </a:lnSpc>
              <a:buFontTx/>
              <a:buNone/>
            </a:pPr>
            <a:r>
              <a:rPr lang="en-US" sz="2000" b="1" smtClean="0">
                <a:latin typeface="Courier New" pitchFamily="49" charset="0"/>
              </a:rPr>
              <a:t>JCheckBox(String </a:t>
            </a:r>
            <a:r>
              <a:rPr lang="en-US" sz="2000" b="1" i="1" smtClean="0">
                <a:latin typeface="Courier New" pitchFamily="49" charset="0"/>
              </a:rPr>
              <a:t>text)</a:t>
            </a:r>
          </a:p>
          <a:p>
            <a:pPr lvl="1" eaLnBrk="1" hangingPunct="1">
              <a:lnSpc>
                <a:spcPct val="90000"/>
              </a:lnSpc>
              <a:buFontTx/>
              <a:buNone/>
            </a:pPr>
            <a:r>
              <a:rPr lang="en-US" sz="2000" b="1" smtClean="0">
                <a:latin typeface="Courier New" pitchFamily="49" charset="0"/>
              </a:rPr>
              <a:t>JCheckBox(String </a:t>
            </a:r>
            <a:r>
              <a:rPr lang="en-US" sz="2000" b="1" i="1" smtClean="0">
                <a:latin typeface="Courier New" pitchFamily="49" charset="0"/>
              </a:rPr>
              <a:t>text, boolean selected)</a:t>
            </a:r>
          </a:p>
          <a:p>
            <a:pPr eaLnBrk="1" hangingPunct="1">
              <a:lnSpc>
                <a:spcPct val="90000"/>
              </a:lnSpc>
            </a:pPr>
            <a:r>
              <a:rPr lang="en-US" sz="2800" smtClean="0">
                <a:latin typeface="Minion-Regular" charset="0"/>
              </a:rPr>
              <a:t>Example:</a:t>
            </a:r>
          </a:p>
          <a:p>
            <a:pPr lvl="1" eaLnBrk="1" hangingPunct="1">
              <a:lnSpc>
                <a:spcPct val="90000"/>
              </a:lnSpc>
              <a:buFontTx/>
              <a:buNone/>
            </a:pPr>
            <a:r>
              <a:rPr lang="en-US" sz="2000" b="1" smtClean="0">
                <a:latin typeface="Courier New" pitchFamily="49" charset="0"/>
              </a:rPr>
              <a:t>JCheckBox check1 = new JCheckBox("Macaroni");</a:t>
            </a:r>
          </a:p>
          <a:p>
            <a:pPr lvl="1" eaLnBrk="1" hangingPunct="1">
              <a:lnSpc>
                <a:spcPct val="90000"/>
              </a:lnSpc>
              <a:buFontTx/>
              <a:buNone/>
            </a:pPr>
            <a:r>
              <a:rPr lang="en-US" sz="2000" b="1" i="1" smtClean="0"/>
              <a:t>or</a:t>
            </a:r>
          </a:p>
          <a:p>
            <a:pPr lvl="1" eaLnBrk="1" hangingPunct="1">
              <a:lnSpc>
                <a:spcPct val="90000"/>
              </a:lnSpc>
              <a:buFontTx/>
              <a:buNone/>
            </a:pPr>
            <a:r>
              <a:rPr lang="en-US" sz="2000" b="1" smtClean="0">
                <a:latin typeface="Courier New" pitchFamily="49" charset="0"/>
              </a:rPr>
              <a:t>JCheckBox check1 = new JCheckBox("Macaroni",</a:t>
            </a:r>
          </a:p>
          <a:p>
            <a:pPr lvl="1" eaLnBrk="1" hangingPunct="1">
              <a:lnSpc>
                <a:spcPct val="90000"/>
              </a:lnSpc>
              <a:buFontTx/>
              <a:buNone/>
            </a:pPr>
            <a:r>
              <a:rPr lang="en-US" sz="2000" b="1" smtClean="0">
                <a:latin typeface="Courier New" pitchFamily="49" charset="0"/>
              </a:rPr>
              <a:t>                                  true);</a:t>
            </a:r>
            <a:endParaRPr lang="en-US" sz="2400" smtClean="0"/>
          </a:p>
        </p:txBody>
      </p:sp>
      <p:sp>
        <p:nvSpPr>
          <p:cNvPr id="132101" name="Text Box 4"/>
          <p:cNvSpPr txBox="1">
            <a:spLocks noChangeArrowheads="1"/>
          </p:cNvSpPr>
          <p:nvPr/>
        </p:nvSpPr>
        <p:spPr bwMode="auto">
          <a:xfrm>
            <a:off x="5791200" y="2743200"/>
            <a:ext cx="2286000" cy="83026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spcBef>
                <a:spcPct val="50000"/>
              </a:spcBef>
            </a:pPr>
            <a:r>
              <a:rPr lang="en-US" b="1">
                <a:solidFill>
                  <a:schemeClr val="hlink"/>
                </a:solidFill>
              </a:rPr>
              <a:t>Check appears in box if true</a:t>
            </a:r>
          </a:p>
        </p:txBody>
      </p:sp>
      <p:sp>
        <p:nvSpPr>
          <p:cNvPr id="132102" name="Line 5"/>
          <p:cNvSpPr>
            <a:spLocks noChangeShapeType="1"/>
          </p:cNvSpPr>
          <p:nvPr/>
        </p:nvSpPr>
        <p:spPr bwMode="auto">
          <a:xfrm flipH="1">
            <a:off x="6019800" y="3581400"/>
            <a:ext cx="457200" cy="3810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50E479D3-57A6-41E7-863C-CACC658036AD}" type="slidenum">
              <a:rPr lang="en-US"/>
              <a:pPr>
                <a:defRPr/>
              </a:pPr>
              <a:t>137</a:t>
            </a:fld>
            <a:endParaRPr lang="en-US"/>
          </a:p>
        </p:txBody>
      </p:sp>
      <p:sp>
        <p:nvSpPr>
          <p:cNvPr id="133123" name="Rectangle 2"/>
          <p:cNvSpPr>
            <a:spLocks noGrp="1" noChangeArrowheads="1"/>
          </p:cNvSpPr>
          <p:nvPr>
            <p:ph type="title" idx="4294967295"/>
          </p:nvPr>
        </p:nvSpPr>
        <p:spPr/>
        <p:txBody>
          <a:bodyPr/>
          <a:lstStyle/>
          <a:p>
            <a:pPr eaLnBrk="1" hangingPunct="1"/>
            <a:r>
              <a:rPr lang="en-US" smtClean="0"/>
              <a:t>Check Box Events</a:t>
            </a:r>
          </a:p>
        </p:txBody>
      </p:sp>
      <p:sp>
        <p:nvSpPr>
          <p:cNvPr id="122884" name="Rectangle 3"/>
          <p:cNvSpPr>
            <a:spLocks noGrp="1" noChangeArrowheads="1"/>
          </p:cNvSpPr>
          <p:nvPr>
            <p:ph type="body" idx="4294967295"/>
          </p:nvPr>
        </p:nvSpPr>
        <p:spPr>
          <a:xfrm>
            <a:off x="304800" y="1600200"/>
            <a:ext cx="8294688" cy="4876800"/>
          </a:xfrm>
        </p:spPr>
        <p:txBody>
          <a:bodyPr/>
          <a:lstStyle/>
          <a:p>
            <a:pPr eaLnBrk="1" hangingPunct="1">
              <a:defRPr/>
            </a:pPr>
            <a:r>
              <a:rPr lang="en-US" sz="2800" dirty="0" smtClean="0"/>
              <a:t>When a </a:t>
            </a:r>
            <a:r>
              <a:rPr lang="en-US" sz="2800" b="1" dirty="0" err="1" smtClean="0">
                <a:latin typeface="Courier New" pitchFamily="49" charset="0"/>
              </a:rPr>
              <a:t>JCheckBox</a:t>
            </a:r>
            <a:r>
              <a:rPr lang="en-US" sz="2800" dirty="0" smtClean="0"/>
              <a:t> object is selected or deselected, it generates an </a:t>
            </a:r>
            <a:r>
              <a:rPr lang="en-US" sz="2800" b="1" i="1" dirty="0" smtClean="0"/>
              <a:t>item</a:t>
            </a:r>
            <a:r>
              <a:rPr lang="en-US" sz="2800" i="1" dirty="0" smtClean="0"/>
              <a:t> </a:t>
            </a:r>
            <a:r>
              <a:rPr lang="en-US" sz="2800" b="1" i="1" dirty="0" smtClean="0"/>
              <a:t>event</a:t>
            </a:r>
            <a:r>
              <a:rPr lang="en-US" sz="2800" dirty="0" smtClean="0"/>
              <a:t>.</a:t>
            </a:r>
          </a:p>
          <a:p>
            <a:pPr eaLnBrk="1" hangingPunct="1">
              <a:defRPr/>
            </a:pPr>
            <a:r>
              <a:rPr lang="en-US" sz="2800" dirty="0" smtClean="0"/>
              <a:t>Handling item events is similar to handling action events.</a:t>
            </a:r>
          </a:p>
          <a:p>
            <a:pPr eaLnBrk="1" hangingPunct="1">
              <a:defRPr/>
            </a:pPr>
            <a:r>
              <a:rPr lang="en-US" sz="2800" dirty="0" smtClean="0"/>
              <a:t>Write an </a:t>
            </a:r>
            <a:r>
              <a:rPr lang="en-US" sz="2800" b="1" i="1" dirty="0" smtClean="0"/>
              <a:t>item</a:t>
            </a:r>
            <a:r>
              <a:rPr lang="en-US" sz="2800" i="1" dirty="0" smtClean="0"/>
              <a:t> </a:t>
            </a:r>
            <a:r>
              <a:rPr lang="en-US" sz="2800" b="1" i="1" dirty="0" smtClean="0"/>
              <a:t>listener</a:t>
            </a:r>
            <a:r>
              <a:rPr lang="en-US" sz="2800" i="1" dirty="0" smtClean="0"/>
              <a:t> </a:t>
            </a:r>
            <a:r>
              <a:rPr lang="en-US" sz="2800" dirty="0" smtClean="0"/>
              <a:t>class, which must meet the following requirements:</a:t>
            </a:r>
          </a:p>
          <a:p>
            <a:pPr lvl="1" eaLnBrk="1" hangingPunct="1">
              <a:defRPr/>
            </a:pPr>
            <a:r>
              <a:rPr lang="en-US" sz="2400" dirty="0" smtClean="0"/>
              <a:t>It must implement the </a:t>
            </a:r>
            <a:r>
              <a:rPr lang="en-US" sz="2400" b="1" dirty="0" err="1" smtClean="0">
                <a:latin typeface="Courier New" pitchFamily="49" charset="0"/>
              </a:rPr>
              <a:t>ItemListener</a:t>
            </a:r>
            <a:r>
              <a:rPr lang="en-US" sz="2400" dirty="0" smtClean="0"/>
              <a:t> interface.</a:t>
            </a:r>
          </a:p>
          <a:p>
            <a:pPr lvl="1" eaLnBrk="1" hangingPunct="1">
              <a:defRPr/>
            </a:pPr>
            <a:r>
              <a:rPr lang="en-US" sz="2400" dirty="0" smtClean="0"/>
              <a:t>It must have a method named </a:t>
            </a:r>
            <a:r>
              <a:rPr lang="en-US" sz="2400" b="1" dirty="0" err="1" smtClean="0">
                <a:latin typeface="Courier New" pitchFamily="49" charset="0"/>
              </a:rPr>
              <a:t>itemStateChanged</a:t>
            </a:r>
            <a:r>
              <a:rPr lang="en-US" sz="2400" dirty="0" smtClean="0"/>
              <a:t>.</a:t>
            </a:r>
          </a:p>
          <a:p>
            <a:pPr lvl="2" eaLnBrk="1" hangingPunct="1">
              <a:defRPr/>
            </a:pPr>
            <a:r>
              <a:rPr lang="en-US" sz="2000" dirty="0" smtClean="0"/>
              <a:t>This method must take an argument of the </a:t>
            </a:r>
            <a:r>
              <a:rPr lang="en-US" sz="2000" b="1" dirty="0" err="1" smtClean="0">
                <a:latin typeface="Courier New" pitchFamily="49" charset="0"/>
              </a:rPr>
              <a:t>ItemEvent</a:t>
            </a:r>
            <a:r>
              <a:rPr lang="en-US" sz="2000" dirty="0" smtClean="0"/>
              <a:t> type.</a:t>
            </a:r>
          </a:p>
          <a:p>
            <a:pPr lvl="2" eaLnBrk="1" hangingPunct="1">
              <a:buFontTx/>
              <a:buNone/>
              <a:defRPr/>
            </a:pPr>
            <a:endParaRPr lang="en-US" sz="1050" dirty="0" smtClean="0"/>
          </a:p>
          <a:p>
            <a:pPr eaLnBrk="1" hangingPunct="1">
              <a:buFontTx/>
              <a:buNone/>
              <a:defRPr/>
            </a:pPr>
            <a:r>
              <a:rPr lang="en-US" sz="2400" b="1" dirty="0" smtClean="0">
                <a:latin typeface="Courier New" pitchFamily="49" charset="0"/>
              </a:rPr>
              <a:t>  public void </a:t>
            </a:r>
            <a:r>
              <a:rPr lang="en-US" sz="2400" b="1" dirty="0" err="1" smtClean="0">
                <a:latin typeface="Courier New" pitchFamily="49" charset="0"/>
              </a:rPr>
              <a:t>itemStateChanged</a:t>
            </a:r>
            <a:r>
              <a:rPr lang="en-US" sz="2400" b="1" dirty="0" smtClean="0">
                <a:latin typeface="Courier New" pitchFamily="49" charset="0"/>
              </a:rPr>
              <a:t>(</a:t>
            </a:r>
            <a:r>
              <a:rPr lang="en-US" sz="2400" b="1" dirty="0" err="1" smtClean="0">
                <a:latin typeface="Courier New" pitchFamily="49" charset="0"/>
              </a:rPr>
              <a:t>ItemEvent</a:t>
            </a:r>
            <a:r>
              <a:rPr lang="en-US" sz="2400" b="1" dirty="0" smtClean="0">
                <a:latin typeface="Courier New" pitchFamily="49" charset="0"/>
              </a:rPr>
              <a:t> e)</a:t>
            </a:r>
            <a:endParaRPr lang="en-US" sz="2400" b="1" i="1" dirty="0" smtClean="0">
              <a:latin typeface="Courier New" pitchFamily="49" charset="0"/>
            </a:endParaRPr>
          </a:p>
          <a:p>
            <a:pPr lvl="2" eaLnBrk="1" hangingPunct="1">
              <a:buFontTx/>
              <a:buNone/>
              <a:defRPr/>
            </a:pPr>
            <a:endParaRPr lang="en-US" sz="2000" dirty="0"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21CBE897-809C-4E8B-9C32-D3A095C4EBF0}" type="slidenum">
              <a:rPr lang="en-US"/>
              <a:pPr>
                <a:defRPr/>
              </a:pPr>
              <a:t>138</a:t>
            </a:fld>
            <a:endParaRPr lang="en-US"/>
          </a:p>
        </p:txBody>
      </p:sp>
      <p:sp>
        <p:nvSpPr>
          <p:cNvPr id="134147" name="Rectangle 2"/>
          <p:cNvSpPr>
            <a:spLocks noGrp="1" noChangeArrowheads="1"/>
          </p:cNvSpPr>
          <p:nvPr>
            <p:ph type="title" idx="4294967295"/>
          </p:nvPr>
        </p:nvSpPr>
        <p:spPr/>
        <p:txBody>
          <a:bodyPr/>
          <a:lstStyle/>
          <a:p>
            <a:pPr eaLnBrk="1" hangingPunct="1"/>
            <a:r>
              <a:rPr lang="en-US" smtClean="0"/>
              <a:t>Check Box Events</a:t>
            </a:r>
          </a:p>
        </p:txBody>
      </p:sp>
      <p:sp>
        <p:nvSpPr>
          <p:cNvPr id="134148" name="Rectangle 3"/>
          <p:cNvSpPr>
            <a:spLocks noGrp="1" noChangeArrowheads="1"/>
          </p:cNvSpPr>
          <p:nvPr>
            <p:ph type="body" idx="4294967295"/>
          </p:nvPr>
        </p:nvSpPr>
        <p:spPr/>
        <p:txBody>
          <a:bodyPr/>
          <a:lstStyle/>
          <a:p>
            <a:pPr eaLnBrk="1" hangingPunct="1"/>
            <a:r>
              <a:rPr lang="en-US" sz="2800" smtClean="0"/>
              <a:t>Create an object of the class</a:t>
            </a:r>
          </a:p>
          <a:p>
            <a:pPr eaLnBrk="1" hangingPunct="1"/>
            <a:r>
              <a:rPr lang="en-US" sz="2800" smtClean="0"/>
              <a:t>Register the item listener object with the </a:t>
            </a:r>
            <a:r>
              <a:rPr lang="en-US" sz="2800" b="1" smtClean="0">
                <a:latin typeface="Courier New" pitchFamily="49" charset="0"/>
              </a:rPr>
              <a:t>JCheckBox</a:t>
            </a:r>
            <a:r>
              <a:rPr lang="en-US" sz="2800" smtClean="0"/>
              <a:t> component.</a:t>
            </a:r>
          </a:p>
          <a:p>
            <a:pPr eaLnBrk="1" hangingPunct="1"/>
            <a:r>
              <a:rPr lang="en-US" sz="2800" smtClean="0"/>
              <a:t>On an event, the </a:t>
            </a:r>
            <a:r>
              <a:rPr lang="en-US" sz="2800" b="1" smtClean="0">
                <a:latin typeface="Courier New" pitchFamily="49" charset="0"/>
              </a:rPr>
              <a:t>itemStateChanged</a:t>
            </a:r>
            <a:r>
              <a:rPr lang="en-US" sz="2800" smtClean="0"/>
              <a:t> method of the item listener object is automatically run</a:t>
            </a:r>
          </a:p>
          <a:p>
            <a:pPr lvl="1" eaLnBrk="1" hangingPunct="1"/>
            <a:r>
              <a:rPr lang="en-US" sz="2400" smtClean="0"/>
              <a:t>The event object is passed in as an argument.</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C5F24E08-C5AE-45C9-A41C-68788AC5E0C4}" type="slidenum">
              <a:rPr lang="en-US"/>
              <a:pPr>
                <a:defRPr/>
              </a:pPr>
              <a:t>139</a:t>
            </a:fld>
            <a:endParaRPr lang="en-US"/>
          </a:p>
        </p:txBody>
      </p:sp>
      <p:sp>
        <p:nvSpPr>
          <p:cNvPr id="135171" name="Rectangle 2"/>
          <p:cNvSpPr>
            <a:spLocks noGrp="1" noChangeArrowheads="1"/>
          </p:cNvSpPr>
          <p:nvPr>
            <p:ph type="title" idx="4294967295"/>
          </p:nvPr>
        </p:nvSpPr>
        <p:spPr>
          <a:xfrm>
            <a:off x="304800" y="76200"/>
            <a:ext cx="8229600" cy="1143000"/>
          </a:xfrm>
        </p:spPr>
        <p:txBody>
          <a:bodyPr/>
          <a:lstStyle/>
          <a:p>
            <a:pPr eaLnBrk="1" hangingPunct="1"/>
            <a:r>
              <a:rPr lang="en-US" smtClean="0"/>
              <a:t>Determining Selected Check Boxes</a:t>
            </a:r>
          </a:p>
        </p:txBody>
      </p:sp>
      <p:sp>
        <p:nvSpPr>
          <p:cNvPr id="135172" name="Rectangle 3"/>
          <p:cNvSpPr>
            <a:spLocks noGrp="1" noChangeArrowheads="1"/>
          </p:cNvSpPr>
          <p:nvPr>
            <p:ph type="body" idx="4294967295"/>
          </p:nvPr>
        </p:nvSpPr>
        <p:spPr/>
        <p:txBody>
          <a:bodyPr/>
          <a:lstStyle/>
          <a:p>
            <a:pPr eaLnBrk="1" hangingPunct="1"/>
            <a:r>
              <a:rPr lang="en-US" sz="2800" smtClean="0"/>
              <a:t>The </a:t>
            </a:r>
            <a:r>
              <a:rPr lang="en-US" sz="2800" b="1" smtClean="0">
                <a:latin typeface="Courier New" pitchFamily="49" charset="0"/>
              </a:rPr>
              <a:t>isSelected</a:t>
            </a:r>
            <a:r>
              <a:rPr lang="en-US" sz="2800" smtClean="0"/>
              <a:t> method will determine whether a </a:t>
            </a:r>
            <a:r>
              <a:rPr lang="en-US" sz="2800" b="1" smtClean="0">
                <a:latin typeface="Courier New" pitchFamily="49" charset="0"/>
              </a:rPr>
              <a:t>JCheckBox</a:t>
            </a:r>
            <a:r>
              <a:rPr lang="en-US" sz="2800" smtClean="0"/>
              <a:t> component is selected.</a:t>
            </a:r>
          </a:p>
          <a:p>
            <a:pPr eaLnBrk="1" hangingPunct="1"/>
            <a:r>
              <a:rPr lang="en-US" sz="2800" smtClean="0"/>
              <a:t>The method returns a </a:t>
            </a:r>
            <a:r>
              <a:rPr lang="en-US" sz="2800" b="1" smtClean="0">
                <a:latin typeface="Courier New" pitchFamily="49" charset="0"/>
              </a:rPr>
              <a:t>boolean</a:t>
            </a:r>
            <a:r>
              <a:rPr lang="en-US" sz="2800" smtClean="0"/>
              <a:t> value.</a:t>
            </a:r>
            <a:r>
              <a:rPr lang="en-US" sz="2800" smtClean="0">
                <a:latin typeface="Minion-Regular" charset="0"/>
              </a:rPr>
              <a:t> </a:t>
            </a:r>
          </a:p>
          <a:p>
            <a:pPr lvl="1" eaLnBrk="1" hangingPunct="1">
              <a:buFontTx/>
              <a:buNone/>
            </a:pPr>
            <a:r>
              <a:rPr lang="en-US" sz="2000" b="1" smtClean="0">
                <a:latin typeface="Courier New" pitchFamily="49" charset="0"/>
              </a:rPr>
              <a:t>if (checkBox.isSelected())</a:t>
            </a:r>
          </a:p>
          <a:p>
            <a:pPr lvl="1" eaLnBrk="1" hangingPunct="1">
              <a:buFontTx/>
              <a:buNone/>
            </a:pPr>
            <a:r>
              <a:rPr lang="en-US" sz="2000" b="1" smtClean="0">
                <a:latin typeface="Courier New" pitchFamily="49" charset="0"/>
              </a:rPr>
              <a:t>{</a:t>
            </a:r>
          </a:p>
          <a:p>
            <a:pPr lvl="1" eaLnBrk="1" hangingPunct="1">
              <a:buFontTx/>
              <a:buNone/>
            </a:pPr>
            <a:r>
              <a:rPr lang="en-US" sz="2000" b="1" smtClean="0">
                <a:latin typeface="Courier New" pitchFamily="49" charset="0"/>
              </a:rPr>
              <a:t>  // Code here executes if the check</a:t>
            </a:r>
          </a:p>
          <a:p>
            <a:pPr lvl="1" eaLnBrk="1" hangingPunct="1">
              <a:buFontTx/>
              <a:buNone/>
            </a:pPr>
            <a:r>
              <a:rPr lang="en-US" sz="2000" b="1" smtClean="0">
                <a:latin typeface="Courier New" pitchFamily="49" charset="0"/>
              </a:rPr>
              <a:t>  // box is selected.</a:t>
            </a:r>
          </a:p>
          <a:p>
            <a:pPr lvl="1" eaLnBrk="1" hangingPunct="1">
              <a:buFontTx/>
              <a:buNone/>
            </a:pPr>
            <a:r>
              <a:rPr lang="en-US" sz="2000" b="1" smtClean="0">
                <a:latin typeface="Courier New" pitchFamily="49" charset="0"/>
              </a:rPr>
              <a:t>}</a:t>
            </a:r>
          </a:p>
          <a:p>
            <a:pPr eaLnBrk="1" hangingPunct="1"/>
            <a:r>
              <a:rPr lang="en-US" sz="2800" smtClean="0"/>
              <a:t>See example: </a:t>
            </a:r>
            <a:r>
              <a:rPr lang="en-US" sz="2800" smtClean="0">
                <a:hlinkClick r:id="rId3" action="ppaction://hlinkfile"/>
              </a:rPr>
              <a:t>ColorCheckBoxWindow.java</a:t>
            </a:r>
            <a:endParaRPr lang="en-US" sz="280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r>
              <a:rPr lang="en-US"/>
              <a:t>7-</a:t>
            </a:r>
            <a:fld id="{59869A63-6CAB-440F-AF04-5CBF17CC22B4}" type="slidenum">
              <a:rPr lang="en-US"/>
              <a:pPr>
                <a:defRPr/>
              </a:pPr>
              <a:t>14</a:t>
            </a:fld>
            <a:endParaRPr lang="en-US"/>
          </a:p>
        </p:txBody>
      </p:sp>
      <p:sp>
        <p:nvSpPr>
          <p:cNvPr id="15363" name="Rectangle 2"/>
          <p:cNvSpPr>
            <a:spLocks noGrp="1" noChangeArrowheads="1"/>
          </p:cNvSpPr>
          <p:nvPr>
            <p:ph type="title" idx="4294967295"/>
          </p:nvPr>
        </p:nvSpPr>
        <p:spPr/>
        <p:txBody>
          <a:bodyPr/>
          <a:lstStyle/>
          <a:p>
            <a:pPr eaLnBrk="1" hangingPunct="1"/>
            <a:r>
              <a:rPr lang="en-US" smtClean="0"/>
              <a:t>Creating Windows</a:t>
            </a:r>
          </a:p>
        </p:txBody>
      </p:sp>
      <p:sp>
        <p:nvSpPr>
          <p:cNvPr id="15364" name="Rectangle 3"/>
          <p:cNvSpPr>
            <a:spLocks noGrp="1" noChangeArrowheads="1"/>
          </p:cNvSpPr>
          <p:nvPr>
            <p:ph type="body" idx="4294967295"/>
          </p:nvPr>
        </p:nvSpPr>
        <p:spPr>
          <a:xfrm>
            <a:off x="304800" y="1600200"/>
            <a:ext cx="8294688" cy="663575"/>
          </a:xfrm>
        </p:spPr>
        <p:txBody>
          <a:bodyPr/>
          <a:lstStyle/>
          <a:p>
            <a:pPr eaLnBrk="1" hangingPunct="1"/>
            <a:r>
              <a:rPr lang="en-US" smtClean="0"/>
              <a:t>See example: </a:t>
            </a:r>
            <a:r>
              <a:rPr lang="en-US" smtClean="0">
                <a:hlinkClick r:id="rId3" action="ppaction://hlinkfile"/>
              </a:rPr>
              <a:t>ShowWindow.java</a:t>
            </a:r>
            <a:endParaRPr lang="en-US" smtClean="0"/>
          </a:p>
        </p:txBody>
      </p:sp>
      <p:pic>
        <p:nvPicPr>
          <p:cNvPr id="1536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286000"/>
            <a:ext cx="533082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64690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extBox 10"/>
          <p:cNvSpPr txBox="1">
            <a:spLocks noChangeArrowheads="1"/>
          </p:cNvSpPr>
          <p:nvPr/>
        </p:nvSpPr>
        <p:spPr bwMode="auto">
          <a:xfrm>
            <a:off x="5638800" y="3581400"/>
            <a:ext cx="32004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The same type of setup as in our earlier GUI classes.</a:t>
            </a:r>
          </a:p>
        </p:txBody>
      </p:sp>
      <p:sp>
        <p:nvSpPr>
          <p:cNvPr id="136196" name="TextBox 10"/>
          <p:cNvSpPr txBox="1">
            <a:spLocks noChangeArrowheads="1"/>
          </p:cNvSpPr>
          <p:nvPr/>
        </p:nvSpPr>
        <p:spPr bwMode="auto">
          <a:xfrm>
            <a:off x="5638800" y="5029200"/>
            <a:ext cx="32004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Create the checkboxes and add an </a:t>
            </a:r>
            <a:r>
              <a:rPr lang="en-US" sz="2000" b="1"/>
              <a:t>ItemListener</a:t>
            </a:r>
            <a:r>
              <a:rPr lang="en-US" sz="2000"/>
              <a:t> to each.</a:t>
            </a:r>
          </a:p>
        </p:txBody>
      </p:sp>
      <p:sp>
        <p:nvSpPr>
          <p:cNvPr id="136197" name="Right Arrow 5"/>
          <p:cNvSpPr>
            <a:spLocks noChangeArrowheads="1"/>
          </p:cNvSpPr>
          <p:nvPr/>
        </p:nvSpPr>
        <p:spPr bwMode="auto">
          <a:xfrm>
            <a:off x="609600" y="58674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136198" name="Right Arrow 5"/>
          <p:cNvSpPr>
            <a:spLocks noChangeArrowheads="1"/>
          </p:cNvSpPr>
          <p:nvPr/>
        </p:nvSpPr>
        <p:spPr bwMode="auto">
          <a:xfrm>
            <a:off x="609600" y="64770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0"/>
            <a:ext cx="5929312"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extBox 10"/>
          <p:cNvSpPr txBox="1">
            <a:spLocks noChangeArrowheads="1"/>
          </p:cNvSpPr>
          <p:nvPr/>
        </p:nvSpPr>
        <p:spPr bwMode="auto">
          <a:xfrm>
            <a:off x="5334000" y="508000"/>
            <a:ext cx="3429000" cy="163121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Set the Frame's layout manager to </a:t>
            </a:r>
            <a:r>
              <a:rPr lang="en-US" sz="2000" dirty="0" err="1" smtClean="0"/>
              <a:t>FlowLayout</a:t>
            </a:r>
            <a:r>
              <a:rPr lang="en-US" sz="2000" dirty="0" smtClean="0"/>
              <a:t>. Add </a:t>
            </a:r>
            <a:r>
              <a:rPr lang="en-US" sz="2000" dirty="0"/>
              <a:t>the label and checkboxes directly to the content pane rather than to a panel.</a:t>
            </a:r>
          </a:p>
        </p:txBody>
      </p:sp>
      <p:sp>
        <p:nvSpPr>
          <p:cNvPr id="137220" name="TextBox 10"/>
          <p:cNvSpPr txBox="1">
            <a:spLocks noChangeArrowheads="1"/>
          </p:cNvSpPr>
          <p:nvPr/>
        </p:nvSpPr>
        <p:spPr bwMode="auto">
          <a:xfrm>
            <a:off x="5791200" y="2641600"/>
            <a:ext cx="3200400" cy="37861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a:t>If the yellow checkbox is the source, it was either being checked or cleared.</a:t>
            </a:r>
          </a:p>
          <a:p>
            <a:pPr algn="l" eaLnBrk="1" hangingPunct="1"/>
            <a:endParaRPr lang="en-US" sz="2000" dirty="0"/>
          </a:p>
          <a:p>
            <a:pPr algn="l" eaLnBrk="1" hangingPunct="1"/>
            <a:r>
              <a:rPr lang="en-US" sz="2000" dirty="0"/>
              <a:t>If it was being checked set the background of the content pane and check boxes to yellow</a:t>
            </a:r>
          </a:p>
          <a:p>
            <a:pPr algn="l" eaLnBrk="1" hangingPunct="1"/>
            <a:endParaRPr lang="en-US" sz="2000" dirty="0"/>
          </a:p>
          <a:p>
            <a:pPr algn="l" eaLnBrk="1" hangingPunct="1"/>
            <a:r>
              <a:rPr lang="en-US" sz="2000" dirty="0"/>
              <a:t>If it was being cleared, set the backgrounds to light gray.</a:t>
            </a:r>
          </a:p>
        </p:txBody>
      </p:sp>
      <p:sp>
        <p:nvSpPr>
          <p:cNvPr id="137221" name="Right Arrow 5"/>
          <p:cNvSpPr>
            <a:spLocks noChangeArrowheads="1"/>
          </p:cNvSpPr>
          <p:nvPr/>
        </p:nvSpPr>
        <p:spPr bwMode="auto">
          <a:xfrm>
            <a:off x="762000" y="33528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137222" name="Right Arrow 6"/>
          <p:cNvSpPr>
            <a:spLocks noChangeArrowheads="1"/>
          </p:cNvSpPr>
          <p:nvPr/>
        </p:nvSpPr>
        <p:spPr bwMode="auto">
          <a:xfrm>
            <a:off x="1066800" y="39624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791200" cy="563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TextBox 10"/>
          <p:cNvSpPr txBox="1">
            <a:spLocks noChangeArrowheads="1"/>
          </p:cNvSpPr>
          <p:nvPr/>
        </p:nvSpPr>
        <p:spPr bwMode="auto">
          <a:xfrm>
            <a:off x="5943600" y="0"/>
            <a:ext cx="3200400" cy="31702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If the red checkbox is the source, it was either being checked or cleared.</a:t>
            </a:r>
          </a:p>
          <a:p>
            <a:pPr algn="l" eaLnBrk="1" hangingPunct="1"/>
            <a:endParaRPr lang="en-US" sz="2000"/>
          </a:p>
          <a:p>
            <a:pPr algn="l" eaLnBrk="1" hangingPunct="1"/>
            <a:r>
              <a:rPr lang="en-US" sz="2000"/>
              <a:t>If it was being checked set the foreground of the content pane and check boxes to red</a:t>
            </a:r>
          </a:p>
          <a:p>
            <a:pPr algn="l" eaLnBrk="1" hangingPunct="1"/>
            <a:endParaRPr lang="en-US" sz="2000"/>
          </a:p>
          <a:p>
            <a:pPr algn="l" eaLnBrk="1" hangingPunct="1"/>
            <a:r>
              <a:rPr lang="en-US" sz="2000"/>
              <a:t>If it was being cleared, set the foregrounds to black</a:t>
            </a:r>
          </a:p>
        </p:txBody>
      </p:sp>
      <p:sp>
        <p:nvSpPr>
          <p:cNvPr id="138244" name="Right Arrow 4"/>
          <p:cNvSpPr>
            <a:spLocks noChangeArrowheads="1"/>
          </p:cNvSpPr>
          <p:nvPr/>
        </p:nvSpPr>
        <p:spPr bwMode="auto">
          <a:xfrm>
            <a:off x="914400" y="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138245" name="Right Arrow 5"/>
          <p:cNvSpPr>
            <a:spLocks noChangeArrowheads="1"/>
          </p:cNvSpPr>
          <p:nvPr/>
        </p:nvSpPr>
        <p:spPr bwMode="auto">
          <a:xfrm>
            <a:off x="1219200" y="6096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pic>
        <p:nvPicPr>
          <p:cNvPr id="1382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3276600"/>
            <a:ext cx="2857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343400"/>
            <a:ext cx="2857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5410200"/>
            <a:ext cx="2857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410200"/>
            <a:ext cx="2857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1913"/>
            <a:ext cx="6505575" cy="673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TextBox 10"/>
          <p:cNvSpPr txBox="1">
            <a:spLocks noChangeArrowheads="1"/>
          </p:cNvSpPr>
          <p:nvPr/>
        </p:nvSpPr>
        <p:spPr bwMode="auto">
          <a:xfrm>
            <a:off x="5638800" y="2514600"/>
            <a:ext cx="32004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The same type of setup as in our earlier GUI classes.</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934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TextBox 10"/>
          <p:cNvSpPr txBox="1">
            <a:spLocks noChangeArrowheads="1"/>
          </p:cNvSpPr>
          <p:nvPr/>
        </p:nvSpPr>
        <p:spPr bwMode="auto">
          <a:xfrm>
            <a:off x="5867400" y="1447800"/>
            <a:ext cx="3200400" cy="4400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If the bold box was clicked, then </a:t>
            </a:r>
            <a:r>
              <a:rPr lang="en-US" sz="2000" b="1"/>
              <a:t>valBold</a:t>
            </a:r>
            <a:r>
              <a:rPr lang="en-US" sz="2000"/>
              <a:t> will be set: to BOLD  if the box was selected, to PLAIN if the box was cleared.</a:t>
            </a:r>
          </a:p>
          <a:p>
            <a:pPr algn="l" eaLnBrk="1" hangingPunct="1"/>
            <a:endParaRPr lang="en-US" sz="2000"/>
          </a:p>
          <a:p>
            <a:pPr algn="l" eaLnBrk="1" hangingPunct="1"/>
            <a:r>
              <a:rPr lang="en-US" sz="2000"/>
              <a:t>If the italic box was clicked, then </a:t>
            </a:r>
            <a:r>
              <a:rPr lang="en-US" sz="2000" b="1"/>
              <a:t>valItalic</a:t>
            </a:r>
            <a:r>
              <a:rPr lang="en-US" sz="2000"/>
              <a:t> will be set: to ITALIC if the box was selected, to PLAIN if the box was cleared.</a:t>
            </a:r>
          </a:p>
          <a:p>
            <a:pPr algn="l" eaLnBrk="1" hangingPunct="1"/>
            <a:endParaRPr lang="en-US" sz="2000"/>
          </a:p>
          <a:p>
            <a:pPr algn="l" eaLnBrk="1" hangingPunct="1"/>
            <a:r>
              <a:rPr lang="en-US" sz="2000"/>
              <a:t>Set the font for the text field to </a:t>
            </a:r>
            <a:r>
              <a:rPr lang="en-US" sz="2000" b="1"/>
              <a:t>valBold + valItalic</a:t>
            </a:r>
            <a:r>
              <a:rPr lang="en-US" sz="2000"/>
              <a:t>.</a:t>
            </a:r>
          </a:p>
        </p:txBody>
      </p:sp>
      <p:sp>
        <p:nvSpPr>
          <p:cNvPr id="140292" name="TextBox 10"/>
          <p:cNvSpPr txBox="1">
            <a:spLocks noChangeArrowheads="1"/>
          </p:cNvSpPr>
          <p:nvPr/>
        </p:nvSpPr>
        <p:spPr bwMode="auto">
          <a:xfrm>
            <a:off x="5867400" y="76200"/>
            <a:ext cx="3200400" cy="1016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Create a handler and use the same handler for both check boxes.</a:t>
            </a:r>
          </a:p>
        </p:txBody>
      </p:sp>
      <p:sp>
        <p:nvSpPr>
          <p:cNvPr id="140293" name="Right Arrow 4"/>
          <p:cNvSpPr>
            <a:spLocks noChangeArrowheads="1"/>
          </p:cNvSpPr>
          <p:nvPr/>
        </p:nvSpPr>
        <p:spPr bwMode="auto">
          <a:xfrm>
            <a:off x="739775" y="117475"/>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140294" name="Right Arrow 5"/>
          <p:cNvSpPr>
            <a:spLocks noChangeArrowheads="1"/>
          </p:cNvSpPr>
          <p:nvPr/>
        </p:nvSpPr>
        <p:spPr bwMode="auto">
          <a:xfrm>
            <a:off x="685800" y="29718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sp>
        <p:nvSpPr>
          <p:cNvPr id="140295" name="Right Arrow 6"/>
          <p:cNvSpPr>
            <a:spLocks noChangeArrowheads="1"/>
          </p:cNvSpPr>
          <p:nvPr/>
        </p:nvSpPr>
        <p:spPr bwMode="auto">
          <a:xfrm>
            <a:off x="1066800" y="4495800"/>
            <a:ext cx="457200" cy="228600"/>
          </a:xfrm>
          <a:prstGeom prst="rightArrow">
            <a:avLst>
              <a:gd name="adj1" fmla="val 50000"/>
              <a:gd name="adj2" fmla="val 50000"/>
            </a:avLst>
          </a:prstGeom>
          <a:solidFill>
            <a:srgbClr val="00B050"/>
          </a:solidFill>
          <a:ln w="9525" algn="ctr">
            <a:solidFill>
              <a:schemeClr val="tx1"/>
            </a:solidFill>
            <a:round/>
            <a:headEnd/>
            <a:tailEnd/>
          </a:ln>
        </p:spPr>
        <p:txBody>
          <a:bodyPr wrap="none"/>
          <a:lstStyle/>
          <a:p>
            <a:endParaRPr lang="en-US"/>
          </a:p>
        </p:txBody>
      </p:sp>
      <p:sp>
        <p:nvSpPr>
          <p:cNvPr id="140296" name="Right Arrow 7"/>
          <p:cNvSpPr>
            <a:spLocks noChangeArrowheads="1"/>
          </p:cNvSpPr>
          <p:nvPr/>
        </p:nvSpPr>
        <p:spPr bwMode="auto">
          <a:xfrm>
            <a:off x="1066800" y="6096000"/>
            <a:ext cx="457200" cy="228600"/>
          </a:xfrm>
          <a:prstGeom prst="rightArrow">
            <a:avLst>
              <a:gd name="adj1" fmla="val 50000"/>
              <a:gd name="adj2" fmla="val 50000"/>
            </a:avLst>
          </a:prstGeom>
          <a:solidFill>
            <a:srgbClr val="FFFF00"/>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48672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26193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552700"/>
            <a:ext cx="26193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3657600"/>
            <a:ext cx="26193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4800600"/>
            <a:ext cx="26193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1D9239CB-72CC-432B-8380-6B4AD82AB82B}" type="slidenum">
              <a:rPr lang="en-US"/>
              <a:pPr>
                <a:defRPr/>
              </a:pPr>
              <a:t>146</a:t>
            </a:fld>
            <a:endParaRPr lang="en-US"/>
          </a:p>
        </p:txBody>
      </p:sp>
      <p:sp>
        <p:nvSpPr>
          <p:cNvPr id="142339" name="Rectangle 2"/>
          <p:cNvSpPr>
            <a:spLocks noGrp="1" noChangeArrowheads="1"/>
          </p:cNvSpPr>
          <p:nvPr>
            <p:ph type="title" idx="4294967295"/>
          </p:nvPr>
        </p:nvSpPr>
        <p:spPr/>
        <p:txBody>
          <a:bodyPr/>
          <a:lstStyle/>
          <a:p>
            <a:pPr eaLnBrk="1" hangingPunct="1"/>
            <a:r>
              <a:rPr lang="en-US" smtClean="0"/>
              <a:t>Selecting Check Boxes in Code</a:t>
            </a:r>
          </a:p>
        </p:txBody>
      </p:sp>
      <p:sp>
        <p:nvSpPr>
          <p:cNvPr id="142340" name="Rectangle 3"/>
          <p:cNvSpPr>
            <a:spLocks noGrp="1" noChangeArrowheads="1"/>
          </p:cNvSpPr>
          <p:nvPr>
            <p:ph type="body" idx="4294967295"/>
          </p:nvPr>
        </p:nvSpPr>
        <p:spPr/>
        <p:txBody>
          <a:bodyPr/>
          <a:lstStyle/>
          <a:p>
            <a:pPr eaLnBrk="1" hangingPunct="1"/>
            <a:r>
              <a:rPr lang="en-US" sz="2800" smtClean="0"/>
              <a:t>It is possible to select check boxes in code with the </a:t>
            </a:r>
            <a:r>
              <a:rPr lang="en-US" sz="2800" b="1" smtClean="0">
                <a:latin typeface="Courier New" pitchFamily="49" charset="0"/>
              </a:rPr>
              <a:t>JCheckBox</a:t>
            </a:r>
            <a:r>
              <a:rPr lang="en-US" sz="2800" smtClean="0"/>
              <a:t> class’s </a:t>
            </a:r>
            <a:r>
              <a:rPr lang="en-US" sz="2800" b="1" smtClean="0">
                <a:latin typeface="Courier New" pitchFamily="49" charset="0"/>
              </a:rPr>
              <a:t>doClick</a:t>
            </a:r>
            <a:r>
              <a:rPr lang="en-US" sz="2800" smtClean="0"/>
              <a:t> method.</a:t>
            </a:r>
          </a:p>
          <a:p>
            <a:pPr eaLnBrk="1" hangingPunct="1"/>
            <a:r>
              <a:rPr lang="en-US" sz="2800" smtClean="0"/>
              <a:t>When the method is called, the check box is selected just as if the user had clicked on it.</a:t>
            </a:r>
          </a:p>
          <a:p>
            <a:pPr eaLnBrk="1" hangingPunct="1"/>
            <a:r>
              <a:rPr lang="en-US" sz="2800" smtClean="0"/>
              <a:t>As a result, an item event is generated.</a:t>
            </a:r>
            <a:br>
              <a:rPr lang="en-US" sz="2800" smtClean="0"/>
            </a:br>
            <a:endParaRPr lang="en-US" sz="2800" smtClean="0"/>
          </a:p>
          <a:p>
            <a:pPr lvl="1" eaLnBrk="1" hangingPunct="1">
              <a:buFontTx/>
              <a:buNone/>
            </a:pPr>
            <a:r>
              <a:rPr lang="en-US" sz="2400" b="1" smtClean="0">
                <a:latin typeface="Courier New" pitchFamily="49" charset="0"/>
              </a:rPr>
              <a:t>checkBox.doClick();</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r>
              <a:rPr lang="en-US"/>
              <a:t>7-</a:t>
            </a:r>
            <a:fld id="{3CBAC5AB-151E-488D-8449-1012FEB9BB6E}" type="slidenum">
              <a:rPr lang="en-US"/>
              <a:pPr>
                <a:defRPr/>
              </a:pPr>
              <a:t>147</a:t>
            </a:fld>
            <a:endParaRPr lang="en-US"/>
          </a:p>
        </p:txBody>
      </p:sp>
      <p:sp>
        <p:nvSpPr>
          <p:cNvPr id="143363" name="Rectangle 2"/>
          <p:cNvSpPr>
            <a:spLocks noGrp="1" noChangeArrowheads="1"/>
          </p:cNvSpPr>
          <p:nvPr>
            <p:ph type="title" idx="4294967295"/>
          </p:nvPr>
        </p:nvSpPr>
        <p:spPr/>
        <p:txBody>
          <a:bodyPr/>
          <a:lstStyle/>
          <a:p>
            <a:pPr eaLnBrk="1" hangingPunct="1"/>
            <a:r>
              <a:rPr lang="en-US" smtClean="0"/>
              <a:t>Borders</a:t>
            </a:r>
          </a:p>
        </p:txBody>
      </p:sp>
      <p:sp>
        <p:nvSpPr>
          <p:cNvPr id="143364" name="Rectangle 3"/>
          <p:cNvSpPr>
            <a:spLocks noGrp="1" noChangeArrowheads="1"/>
          </p:cNvSpPr>
          <p:nvPr>
            <p:ph type="body" idx="4294967295"/>
          </p:nvPr>
        </p:nvSpPr>
        <p:spPr>
          <a:xfrm>
            <a:off x="304800" y="1600200"/>
            <a:ext cx="7772400" cy="4724400"/>
          </a:xfrm>
        </p:spPr>
        <p:txBody>
          <a:bodyPr/>
          <a:lstStyle/>
          <a:p>
            <a:pPr eaLnBrk="1" hangingPunct="1">
              <a:lnSpc>
                <a:spcPct val="90000"/>
              </a:lnSpc>
            </a:pPr>
            <a:r>
              <a:rPr lang="en-US" sz="2800" smtClean="0"/>
              <a:t>Windows have a more organized look if related components are grouped inside borders.</a:t>
            </a:r>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r>
              <a:rPr lang="en-US" sz="2800" smtClean="0"/>
              <a:t>You can add a border to any component that is derived from the </a:t>
            </a:r>
            <a:r>
              <a:rPr lang="en-US" sz="2800" b="1" smtClean="0">
                <a:latin typeface="Courier New" pitchFamily="49" charset="0"/>
              </a:rPr>
              <a:t>JComponent</a:t>
            </a:r>
            <a:r>
              <a:rPr lang="en-US" sz="2800" smtClean="0"/>
              <a:t> class.</a:t>
            </a:r>
          </a:p>
          <a:p>
            <a:pPr lvl="1" eaLnBrk="1" hangingPunct="1">
              <a:lnSpc>
                <a:spcPct val="90000"/>
              </a:lnSpc>
            </a:pPr>
            <a:r>
              <a:rPr lang="en-US" sz="2400" smtClean="0"/>
              <a:t>Any component derived from </a:t>
            </a:r>
            <a:r>
              <a:rPr lang="en-US" sz="2400" b="1" smtClean="0">
                <a:latin typeface="Courier New" pitchFamily="49" charset="0"/>
              </a:rPr>
              <a:t>JComponent</a:t>
            </a:r>
            <a:r>
              <a:rPr lang="en-US" sz="2400" smtClean="0"/>
              <a:t> inherits a method named </a:t>
            </a:r>
            <a:r>
              <a:rPr lang="en-US" sz="2400" b="1" smtClean="0">
                <a:latin typeface="Courier New" pitchFamily="49" charset="0"/>
              </a:rPr>
              <a:t>setBorder</a:t>
            </a:r>
          </a:p>
        </p:txBody>
      </p:sp>
      <p:pic>
        <p:nvPicPr>
          <p:cNvPr id="1433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514600"/>
            <a:ext cx="15906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514600"/>
            <a:ext cx="167163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dirty="0"/>
              <a:t>7-</a:t>
            </a:r>
            <a:fld id="{2C2C408A-FC42-42FD-9EDC-274CD30DD8E9}" type="slidenum">
              <a:rPr lang="en-US"/>
              <a:pPr>
                <a:defRPr/>
              </a:pPr>
              <a:t>148</a:t>
            </a:fld>
            <a:endParaRPr lang="en-US" dirty="0"/>
          </a:p>
        </p:txBody>
      </p:sp>
      <p:sp>
        <p:nvSpPr>
          <p:cNvPr id="144387" name="Rectangle 2"/>
          <p:cNvSpPr>
            <a:spLocks noGrp="1" noChangeArrowheads="1"/>
          </p:cNvSpPr>
          <p:nvPr>
            <p:ph type="title" idx="4294967295"/>
          </p:nvPr>
        </p:nvSpPr>
        <p:spPr/>
        <p:txBody>
          <a:bodyPr/>
          <a:lstStyle/>
          <a:p>
            <a:pPr eaLnBrk="1" hangingPunct="1"/>
            <a:r>
              <a:rPr lang="en-US" smtClean="0"/>
              <a:t>Borders</a:t>
            </a:r>
          </a:p>
        </p:txBody>
      </p:sp>
      <p:sp>
        <p:nvSpPr>
          <p:cNvPr id="144388" name="Rectangle 3"/>
          <p:cNvSpPr>
            <a:spLocks noGrp="1" noChangeArrowheads="1"/>
          </p:cNvSpPr>
          <p:nvPr>
            <p:ph type="body" idx="4294967295"/>
          </p:nvPr>
        </p:nvSpPr>
        <p:spPr/>
        <p:txBody>
          <a:bodyPr/>
          <a:lstStyle/>
          <a:p>
            <a:pPr eaLnBrk="1" hangingPunct="1">
              <a:lnSpc>
                <a:spcPct val="90000"/>
              </a:lnSpc>
            </a:pPr>
            <a:r>
              <a:rPr lang="en-US" sz="2800" smtClean="0"/>
              <a:t>The </a:t>
            </a:r>
            <a:r>
              <a:rPr lang="en-US" sz="2800" b="1" smtClean="0">
                <a:latin typeface="Courier New" pitchFamily="49" charset="0"/>
              </a:rPr>
              <a:t>setBorder</a:t>
            </a:r>
            <a:r>
              <a:rPr lang="en-US" sz="2800" smtClean="0"/>
              <a:t> method is used to add a border to the component.</a:t>
            </a:r>
          </a:p>
          <a:p>
            <a:pPr eaLnBrk="1" hangingPunct="1">
              <a:lnSpc>
                <a:spcPct val="90000"/>
              </a:lnSpc>
            </a:pPr>
            <a:r>
              <a:rPr lang="en-US" sz="2800" smtClean="0"/>
              <a:t>The </a:t>
            </a:r>
            <a:r>
              <a:rPr lang="en-US" sz="2800" b="1" smtClean="0">
                <a:latin typeface="Courier New" pitchFamily="49" charset="0"/>
              </a:rPr>
              <a:t>setBorder</a:t>
            </a:r>
            <a:r>
              <a:rPr lang="en-US" sz="2800" smtClean="0"/>
              <a:t> method accepts a </a:t>
            </a:r>
            <a:r>
              <a:rPr lang="en-US" sz="2800" b="1" smtClean="0">
                <a:latin typeface="Courier New" pitchFamily="49" charset="0"/>
              </a:rPr>
              <a:t>Border</a:t>
            </a:r>
            <a:r>
              <a:rPr lang="en-US" sz="2800" smtClean="0"/>
              <a:t> object as its argument.</a:t>
            </a:r>
          </a:p>
          <a:p>
            <a:pPr eaLnBrk="1" hangingPunct="1">
              <a:lnSpc>
                <a:spcPct val="90000"/>
              </a:lnSpc>
            </a:pPr>
            <a:r>
              <a:rPr lang="en-US" sz="2800" smtClean="0"/>
              <a:t>A </a:t>
            </a:r>
            <a:r>
              <a:rPr lang="en-US" sz="2800" b="1" smtClean="0">
                <a:latin typeface="Courier New" pitchFamily="49" charset="0"/>
              </a:rPr>
              <a:t>Border</a:t>
            </a:r>
            <a:r>
              <a:rPr lang="en-US" sz="2800" smtClean="0"/>
              <a:t> object contains detailed information describing the appearance of a border.</a:t>
            </a:r>
          </a:p>
          <a:p>
            <a:pPr eaLnBrk="1" hangingPunct="1">
              <a:lnSpc>
                <a:spcPct val="90000"/>
              </a:lnSpc>
            </a:pPr>
            <a:r>
              <a:rPr lang="en-US" sz="2800" smtClean="0"/>
              <a:t>The </a:t>
            </a:r>
            <a:r>
              <a:rPr lang="en-US" sz="2800" b="1" smtClean="0">
                <a:latin typeface="Courier New" pitchFamily="49" charset="0"/>
              </a:rPr>
              <a:t>BorderFactory</a:t>
            </a:r>
            <a:r>
              <a:rPr lang="en-US" sz="2800" smtClean="0"/>
              <a:t> class, which is part of the </a:t>
            </a:r>
            <a:r>
              <a:rPr lang="en-US" sz="2800" b="1" smtClean="0">
                <a:latin typeface="Courier New" pitchFamily="49" charset="0"/>
              </a:rPr>
              <a:t>javax.swing</a:t>
            </a:r>
            <a:r>
              <a:rPr lang="en-US" sz="2800" smtClean="0"/>
              <a:t>  package, has static methods that return various types of borders.</a:t>
            </a:r>
          </a:p>
          <a:p>
            <a:pPr eaLnBrk="1" hangingPunct="1">
              <a:lnSpc>
                <a:spcPct val="90000"/>
              </a:lnSpc>
              <a:buFontTx/>
              <a:buNone/>
            </a:pPr>
            <a:endParaRPr lang="en-US" sz="1400" smtClean="0"/>
          </a:p>
          <a:p>
            <a:pPr eaLnBrk="1" hangingPunct="1">
              <a:lnSpc>
                <a:spcPct val="90000"/>
              </a:lnSpc>
              <a:buFontTx/>
              <a:buNone/>
            </a:pPr>
            <a:r>
              <a:rPr lang="en-US" sz="2000" b="1" smtClean="0">
                <a:latin typeface="Courier New" pitchFamily="49" charset="0"/>
              </a:rPr>
              <a:t>   p.setBorder(BorderFactory.create...Border(...));</a:t>
            </a:r>
            <a:endParaRPr lang="en-US" sz="200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3"/>
          <p:cNvSpPr>
            <a:spLocks noGrp="1"/>
          </p:cNvSpPr>
          <p:nvPr>
            <p:ph type="sldNum" sz="quarter" idx="10"/>
          </p:nvPr>
        </p:nvSpPr>
        <p:spPr/>
        <p:txBody>
          <a:bodyPr/>
          <a:lstStyle/>
          <a:p>
            <a:pPr>
              <a:defRPr/>
            </a:pPr>
            <a:r>
              <a:rPr lang="en-US"/>
              <a:t>7-</a:t>
            </a:r>
            <a:fld id="{F94A752F-F5F2-4223-BEE7-C02D77A128D1}" type="slidenum">
              <a:rPr lang="en-US"/>
              <a:pPr>
                <a:defRPr/>
              </a:pPr>
              <a:t>149</a:t>
            </a:fld>
            <a:endParaRPr lang="en-US"/>
          </a:p>
        </p:txBody>
      </p:sp>
      <p:graphicFrame>
        <p:nvGraphicFramePr>
          <p:cNvPr id="231543" name="Group 119"/>
          <p:cNvGraphicFramePr>
            <a:graphicFrameLocks noGrp="1"/>
          </p:cNvGraphicFramePr>
          <p:nvPr/>
        </p:nvGraphicFramePr>
        <p:xfrm>
          <a:off x="685800" y="609600"/>
          <a:ext cx="7772400" cy="5486400"/>
        </p:xfrm>
        <a:graphic>
          <a:graphicData uri="http://schemas.openxmlformats.org/drawingml/2006/table">
            <a:tbl>
              <a:tblPr/>
              <a:tblGrid>
                <a:gridCol w="1371600"/>
                <a:gridCol w="2438400"/>
                <a:gridCol w="3962400"/>
              </a:tblGrid>
              <a:tr h="174625">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Arial" pitchFamily="34" charset="0"/>
                        </a:rPr>
                        <a:t>Border</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576869"/>
                        </a:gs>
                        <a:gs pos="50000">
                          <a:schemeClr val="accent1"/>
                        </a:gs>
                        <a:gs pos="100000">
                          <a:srgbClr val="576869"/>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400" b="1" i="0" u="none" strike="noStrike" cap="none" normalizeH="0" baseline="0" dirty="0" err="1" smtClean="0">
                          <a:ln>
                            <a:noFill/>
                          </a:ln>
                          <a:solidFill>
                            <a:schemeClr val="tx1"/>
                          </a:solidFill>
                          <a:effectLst/>
                          <a:latin typeface="Courier New" pitchFamily="49" charset="0"/>
                          <a:cs typeface="Arial" pitchFamily="34" charset="0"/>
                        </a:rPr>
                        <a:t>BorderFactory</a:t>
                      </a:r>
                      <a:r>
                        <a:rPr kumimoji="0" lang="en-US" sz="1800" b="0" i="0" u="none" strike="noStrike" cap="none" normalizeH="0" baseline="0" dirty="0" smtClean="0">
                          <a:ln>
                            <a:noFill/>
                          </a:ln>
                          <a:solidFill>
                            <a:schemeClr val="tx1"/>
                          </a:solidFill>
                          <a:effectLst/>
                          <a:latin typeface="Times New Roman" pitchFamily="18" charset="0"/>
                          <a:cs typeface="Arial" pitchFamily="34" charset="0"/>
                        </a:rPr>
                        <a:t> Method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576869"/>
                        </a:gs>
                        <a:gs pos="50000">
                          <a:schemeClr val="accent1"/>
                        </a:gs>
                        <a:gs pos="100000">
                          <a:srgbClr val="576869"/>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800" b="0" i="0" u="none" strike="noStrike" cap="none" normalizeH="0" baseline="0" smtClean="0">
                          <a:ln>
                            <a:noFill/>
                          </a:ln>
                          <a:solidFill>
                            <a:schemeClr val="tx1"/>
                          </a:solidFill>
                          <a:effectLst/>
                          <a:latin typeface="Times New Roman" pitchFamily="18" charset="0"/>
                          <a:cs typeface="Arial" pitchFamily="34" charset="0"/>
                        </a:rPr>
                        <a:t>Description</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576869"/>
                        </a:gs>
                        <a:gs pos="50000">
                          <a:schemeClr val="accent1"/>
                        </a:gs>
                        <a:gs pos="100000">
                          <a:srgbClr val="576869"/>
                        </a:gs>
                      </a:gsLst>
                      <a:lin ang="5400000" scaled="1"/>
                    </a:gradFill>
                  </a:tcPr>
                </a:tc>
              </a:tr>
              <a:tr h="512763">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Compound border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200" b="1" i="0" u="none" strike="noStrike" cap="none" normalizeH="0" baseline="0" dirty="0" err="1" smtClean="0">
                          <a:ln>
                            <a:noFill/>
                          </a:ln>
                          <a:solidFill>
                            <a:schemeClr val="tx1"/>
                          </a:solidFill>
                          <a:effectLst/>
                          <a:latin typeface="Courier New" pitchFamily="49" charset="0"/>
                          <a:cs typeface="Arial" pitchFamily="34" charset="0"/>
                        </a:rPr>
                        <a:t>createCompoundBorder</a:t>
                      </a:r>
                      <a:endParaRPr kumimoji="0" lang="en-US" sz="1200" b="1" i="0" u="none" strike="noStrike" cap="none" normalizeH="0" baseline="0" dirty="0" smtClean="0">
                        <a:ln>
                          <a:noFill/>
                        </a:ln>
                        <a:solidFill>
                          <a:schemeClr val="tx1"/>
                        </a:solidFill>
                        <a:effectLst/>
                        <a:latin typeface="Courier New" pitchFamily="49"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A border that has two parts: an inside edge and an outside edge. The inside and outside edges can be any of the other borders.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7813">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Empty border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200" b="1" i="0" u="none" strike="noStrike" cap="none" normalizeH="0" baseline="0" dirty="0" err="1" smtClean="0">
                          <a:ln>
                            <a:noFill/>
                          </a:ln>
                          <a:solidFill>
                            <a:schemeClr val="tx1"/>
                          </a:solidFill>
                          <a:effectLst/>
                          <a:latin typeface="Courier New" pitchFamily="49" charset="0"/>
                          <a:cs typeface="Arial" pitchFamily="34" charset="0"/>
                        </a:rPr>
                        <a:t>createEmptyBorder</a:t>
                      </a:r>
                      <a:endParaRPr kumimoji="0" lang="en-US" sz="1200" b="1" i="0" u="none" strike="noStrike" cap="none" normalizeH="0" baseline="0" dirty="0" smtClean="0">
                        <a:ln>
                          <a:noFill/>
                        </a:ln>
                        <a:solidFill>
                          <a:schemeClr val="tx1"/>
                        </a:solidFill>
                        <a:effectLst/>
                        <a:latin typeface="Courier New" pitchFamily="49"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A border that contains only empty space.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7813">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Etched border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200" b="1" i="0" u="none" strike="noStrike" cap="none" normalizeH="0" baseline="0" dirty="0" err="1" smtClean="0">
                          <a:ln>
                            <a:noFill/>
                          </a:ln>
                          <a:solidFill>
                            <a:schemeClr val="tx1"/>
                          </a:solidFill>
                          <a:effectLst/>
                          <a:latin typeface="Courier New" pitchFamily="49" charset="0"/>
                          <a:cs typeface="Arial" pitchFamily="34" charset="0"/>
                        </a:rPr>
                        <a:t>createEtchedBorder</a:t>
                      </a:r>
                      <a:endParaRPr kumimoji="0" lang="en-US" sz="1200" b="1" i="0" u="none" strike="noStrike" cap="none" normalizeH="0" baseline="0" dirty="0" smtClean="0">
                        <a:ln>
                          <a:noFill/>
                        </a:ln>
                        <a:solidFill>
                          <a:schemeClr val="tx1"/>
                        </a:solidFill>
                        <a:effectLst/>
                        <a:latin typeface="Courier New" pitchFamily="49"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A border with a 3D appearance that looks “etched” into the background.</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0825">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Line border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200" b="1" i="0" u="none" strike="noStrike" cap="none" normalizeH="0" baseline="0" dirty="0" err="1" smtClean="0">
                          <a:ln>
                            <a:noFill/>
                          </a:ln>
                          <a:solidFill>
                            <a:schemeClr val="tx1"/>
                          </a:solidFill>
                          <a:effectLst/>
                          <a:latin typeface="Courier New" pitchFamily="49" charset="0"/>
                          <a:cs typeface="Arial" pitchFamily="34" charset="0"/>
                        </a:rPr>
                        <a:t>createLineBorder</a:t>
                      </a:r>
                      <a:endParaRPr kumimoji="0" lang="en-US" sz="1200" b="1" i="0" u="none" strike="noStrike" cap="none" normalizeH="0" baseline="0" dirty="0" smtClean="0">
                        <a:ln>
                          <a:noFill/>
                        </a:ln>
                        <a:solidFill>
                          <a:schemeClr val="tx1"/>
                        </a:solidFill>
                        <a:effectLst/>
                        <a:latin typeface="Courier New" pitchFamily="49"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A border that appears as a line.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2763">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Lowered bevel border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200" b="1" i="0" u="none" strike="noStrike" cap="none" normalizeH="0" baseline="0" dirty="0" err="1" smtClean="0">
                          <a:ln>
                            <a:noFill/>
                          </a:ln>
                          <a:solidFill>
                            <a:schemeClr val="tx1"/>
                          </a:solidFill>
                          <a:effectLst/>
                          <a:latin typeface="Courier New" pitchFamily="49" charset="0"/>
                          <a:cs typeface="Arial" pitchFamily="34" charset="0"/>
                        </a:rPr>
                        <a:t>createLoweredBevelBorder</a:t>
                      </a:r>
                      <a:endParaRPr kumimoji="0" lang="en-US" sz="1200" b="1" i="0" u="none" strike="noStrike" cap="none" normalizeH="0" baseline="0" dirty="0" smtClean="0">
                        <a:ln>
                          <a:noFill/>
                        </a:ln>
                        <a:solidFill>
                          <a:schemeClr val="tx1"/>
                        </a:solidFill>
                        <a:effectLst/>
                        <a:latin typeface="Courier New" pitchFamily="49"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A border that looks like beveled edges. It has a 3D appearance that gives the illusion of being sunken into the surrounding background.</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7813">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Matte border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200" b="1" i="0" u="none" strike="noStrike" cap="none" normalizeH="0" baseline="0" dirty="0" err="1" smtClean="0">
                          <a:ln>
                            <a:noFill/>
                          </a:ln>
                          <a:solidFill>
                            <a:schemeClr val="tx1"/>
                          </a:solidFill>
                          <a:effectLst/>
                          <a:latin typeface="Courier New" pitchFamily="49" charset="0"/>
                          <a:cs typeface="Arial" pitchFamily="34" charset="0"/>
                        </a:rPr>
                        <a:t>createMatteBorder</a:t>
                      </a:r>
                      <a:endParaRPr kumimoji="0" lang="en-US" sz="1200" b="1" i="0" u="none" strike="noStrike" cap="none" normalizeH="0" baseline="0" dirty="0" smtClean="0">
                        <a:ln>
                          <a:noFill/>
                        </a:ln>
                        <a:solidFill>
                          <a:schemeClr val="tx1"/>
                        </a:solidFill>
                        <a:effectLst/>
                        <a:latin typeface="Courier New" pitchFamily="49"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A line border that can have edges of different thicknesses.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175">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Raised bevel border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200" b="1" i="0" u="none" strike="noStrike" cap="none" normalizeH="0" baseline="0" dirty="0" err="1" smtClean="0">
                          <a:ln>
                            <a:noFill/>
                          </a:ln>
                          <a:solidFill>
                            <a:schemeClr val="tx1"/>
                          </a:solidFill>
                          <a:effectLst/>
                          <a:latin typeface="Courier New" pitchFamily="49" charset="0"/>
                          <a:cs typeface="Arial" pitchFamily="34" charset="0"/>
                        </a:rPr>
                        <a:t>createRaisedBevelBorder</a:t>
                      </a:r>
                      <a:endParaRPr kumimoji="0" lang="en-US" sz="1200" b="1" i="0" u="none" strike="noStrike" cap="none" normalizeH="0" baseline="0" dirty="0" smtClean="0">
                        <a:ln>
                          <a:noFill/>
                        </a:ln>
                        <a:solidFill>
                          <a:schemeClr val="tx1"/>
                        </a:solidFill>
                        <a:effectLst/>
                        <a:latin typeface="Courier New" pitchFamily="49"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A border that looks like beveled edges. It has a 3D appearance that gives the illusion of being raised above the surrounding background.</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2413">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Titled border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200" b="1" i="0" u="none" strike="noStrike" cap="none" normalizeH="0" baseline="0" dirty="0" err="1" smtClean="0">
                          <a:ln>
                            <a:noFill/>
                          </a:ln>
                          <a:solidFill>
                            <a:schemeClr val="tx1"/>
                          </a:solidFill>
                          <a:effectLst/>
                          <a:latin typeface="Courier New" pitchFamily="49" charset="0"/>
                          <a:cs typeface="Arial" pitchFamily="34" charset="0"/>
                        </a:rPr>
                        <a:t>createTitledBorder</a:t>
                      </a:r>
                      <a:endParaRPr kumimoji="0" lang="en-US" sz="1200" b="1" i="0" u="none" strike="noStrike" cap="none" normalizeH="0" baseline="0" dirty="0" smtClean="0">
                        <a:ln>
                          <a:noFill/>
                        </a:ln>
                        <a:solidFill>
                          <a:schemeClr val="tx1"/>
                        </a:solidFill>
                        <a:effectLst/>
                        <a:latin typeface="Courier New" pitchFamily="49"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D885E3"/>
                        </a:buClr>
                        <a:buSzTx/>
                        <a:buFontTx/>
                        <a:buNone/>
                        <a:tabLst/>
                      </a:pPr>
                      <a:r>
                        <a:rPr kumimoji="0" lang="en-US" sz="1600" b="0" i="0" u="none" strike="noStrike" cap="none" normalizeH="0" baseline="0" smtClean="0">
                          <a:ln>
                            <a:noFill/>
                          </a:ln>
                          <a:solidFill>
                            <a:schemeClr val="tx1"/>
                          </a:solidFill>
                          <a:effectLst/>
                          <a:latin typeface="Times New Roman" pitchFamily="18" charset="0"/>
                          <a:cs typeface="Arial" pitchFamily="34" charset="0"/>
                        </a:rPr>
                        <a:t>An etched border with a title.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dirty="0"/>
              <a:t>7-</a:t>
            </a:r>
            <a:fld id="{93FC5D05-A4AA-48C3-938C-FE5B825BD5C7}" type="slidenum">
              <a:rPr lang="en-US"/>
              <a:pPr>
                <a:defRPr/>
              </a:pPr>
              <a:t>15</a:t>
            </a:fld>
            <a:endParaRPr lang="en-US" dirty="0"/>
          </a:p>
        </p:txBody>
      </p:sp>
      <p:sp>
        <p:nvSpPr>
          <p:cNvPr id="16387" name="Rectangle 2"/>
          <p:cNvSpPr>
            <a:spLocks noGrp="1" noChangeArrowheads="1"/>
          </p:cNvSpPr>
          <p:nvPr>
            <p:ph type="title" idx="4294967295"/>
          </p:nvPr>
        </p:nvSpPr>
        <p:spPr/>
        <p:txBody>
          <a:bodyPr/>
          <a:lstStyle/>
          <a:p>
            <a:pPr eaLnBrk="1" hangingPunct="1"/>
            <a:r>
              <a:rPr lang="en-US" smtClean="0"/>
              <a:t>Creating Windows</a:t>
            </a:r>
          </a:p>
        </p:txBody>
      </p:sp>
      <p:sp>
        <p:nvSpPr>
          <p:cNvPr id="16388" name="Rectangle 3"/>
          <p:cNvSpPr>
            <a:spLocks noGrp="1" noChangeArrowheads="1"/>
          </p:cNvSpPr>
          <p:nvPr>
            <p:ph type="body" idx="4294967295"/>
          </p:nvPr>
        </p:nvSpPr>
        <p:spPr/>
        <p:txBody>
          <a:bodyPr/>
          <a:lstStyle/>
          <a:p>
            <a:pPr eaLnBrk="1" hangingPunct="1">
              <a:lnSpc>
                <a:spcPct val="90000"/>
              </a:lnSpc>
            </a:pPr>
            <a:r>
              <a:rPr lang="en-US" sz="2400" smtClean="0"/>
              <a:t>The following </a:t>
            </a:r>
            <a:r>
              <a:rPr lang="en-US" sz="2400" b="1" smtClean="0">
                <a:latin typeface="Courier New" pitchFamily="49" charset="0"/>
              </a:rPr>
              <a:t>import</a:t>
            </a:r>
            <a:r>
              <a:rPr lang="en-US" sz="2400" smtClean="0"/>
              <a:t> statement is needed to use the swing components:</a:t>
            </a:r>
          </a:p>
          <a:p>
            <a:pPr lvl="1" eaLnBrk="1" hangingPunct="1">
              <a:lnSpc>
                <a:spcPct val="90000"/>
              </a:lnSpc>
              <a:buFontTx/>
              <a:buNone/>
            </a:pPr>
            <a:r>
              <a:rPr lang="en-US" sz="2000" b="1" smtClean="0">
                <a:latin typeface="Courier New" pitchFamily="49" charset="0"/>
              </a:rPr>
              <a:t>import javax.swing.*;</a:t>
            </a:r>
            <a:r>
              <a:rPr lang="en-US" sz="1800" b="1" smtClean="0">
                <a:latin typeface="Courier New" pitchFamily="49" charset="0"/>
              </a:rPr>
              <a:t/>
            </a:r>
            <a:br>
              <a:rPr lang="en-US" sz="1800" b="1" smtClean="0">
                <a:latin typeface="Courier New" pitchFamily="49" charset="0"/>
              </a:rPr>
            </a:br>
            <a:endParaRPr lang="en-US" sz="1800" b="1" smtClean="0">
              <a:latin typeface="Courier New" pitchFamily="49" charset="0"/>
            </a:endParaRPr>
          </a:p>
          <a:p>
            <a:pPr eaLnBrk="1" hangingPunct="1">
              <a:lnSpc>
                <a:spcPct val="90000"/>
              </a:lnSpc>
            </a:pPr>
            <a:r>
              <a:rPr lang="en-US" sz="2400" smtClean="0"/>
              <a:t>In the </a:t>
            </a:r>
            <a:r>
              <a:rPr lang="en-US" sz="2400" b="1" smtClean="0">
                <a:latin typeface="Courier New" pitchFamily="49" charset="0"/>
              </a:rPr>
              <a:t>main</a:t>
            </a:r>
            <a:r>
              <a:rPr lang="en-US" sz="2400" smtClean="0"/>
              <a:t> method, two constants are declared:</a:t>
            </a:r>
          </a:p>
          <a:p>
            <a:pPr lvl="1" eaLnBrk="1" hangingPunct="1">
              <a:lnSpc>
                <a:spcPct val="90000"/>
              </a:lnSpc>
              <a:buFontTx/>
              <a:buNone/>
            </a:pPr>
            <a:r>
              <a:rPr lang="en-US" sz="2000" b="1" smtClean="0">
                <a:latin typeface="Courier New" pitchFamily="49" charset="0"/>
              </a:rPr>
              <a:t>final int WINDOW_WIDTH = 350;</a:t>
            </a:r>
          </a:p>
          <a:p>
            <a:pPr lvl="1" eaLnBrk="1" hangingPunct="1">
              <a:lnSpc>
                <a:spcPct val="90000"/>
              </a:lnSpc>
              <a:buFontTx/>
              <a:buNone/>
            </a:pPr>
            <a:r>
              <a:rPr lang="en-US" sz="2000" b="1" smtClean="0">
                <a:latin typeface="Courier New" pitchFamily="49" charset="0"/>
              </a:rPr>
              <a:t>final int WINDOW_HEIGHT = 250;</a:t>
            </a:r>
            <a:r>
              <a:rPr lang="en-US" sz="1800" b="1" smtClean="0">
                <a:latin typeface="Courier New" pitchFamily="49" charset="0"/>
              </a:rPr>
              <a:t/>
            </a:r>
            <a:br>
              <a:rPr lang="en-US" sz="1800" b="1" smtClean="0">
                <a:latin typeface="Courier New" pitchFamily="49" charset="0"/>
              </a:rPr>
            </a:br>
            <a:endParaRPr lang="en-US" sz="1800" b="1" smtClean="0">
              <a:latin typeface="Courier New" pitchFamily="49" charset="0"/>
            </a:endParaRPr>
          </a:p>
          <a:p>
            <a:pPr eaLnBrk="1" hangingPunct="1">
              <a:lnSpc>
                <a:spcPct val="90000"/>
              </a:lnSpc>
            </a:pPr>
            <a:r>
              <a:rPr lang="en-US" sz="2400" smtClean="0"/>
              <a:t>We use these constants later in the program to set the size of the window.</a:t>
            </a:r>
          </a:p>
          <a:p>
            <a:pPr eaLnBrk="1" hangingPunct="1">
              <a:lnSpc>
                <a:spcPct val="90000"/>
              </a:lnSpc>
            </a:pPr>
            <a:r>
              <a:rPr lang="en-US" sz="2400" smtClean="0"/>
              <a:t>The window’s size is measured in pixels. </a:t>
            </a:r>
          </a:p>
          <a:p>
            <a:pPr eaLnBrk="1" hangingPunct="1">
              <a:lnSpc>
                <a:spcPct val="90000"/>
              </a:lnSpc>
            </a:pPr>
            <a:r>
              <a:rPr lang="en-US" sz="2400" smtClean="0"/>
              <a:t>A </a:t>
            </a:r>
            <a:r>
              <a:rPr lang="en-US" sz="2400" b="1" i="1" smtClean="0"/>
              <a:t>pixel (picture element) </a:t>
            </a:r>
            <a:r>
              <a:rPr lang="en-US" sz="2400" smtClean="0"/>
              <a:t>is one of the small dots that make up a screen display.</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5250"/>
            <a:ext cx="5675313"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5" name="TextBox 10"/>
          <p:cNvSpPr txBox="1">
            <a:spLocks noChangeArrowheads="1"/>
          </p:cNvSpPr>
          <p:nvPr/>
        </p:nvSpPr>
        <p:spPr bwMode="auto">
          <a:xfrm>
            <a:off x="5867400" y="1447800"/>
            <a:ext cx="3200400" cy="1016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This app will create buttons with different types of borders.</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6234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438400"/>
            <a:ext cx="4762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481638" cy="669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TextBox 10"/>
          <p:cNvSpPr txBox="1">
            <a:spLocks noChangeArrowheads="1"/>
          </p:cNvSpPr>
          <p:nvPr/>
        </p:nvSpPr>
        <p:spPr bwMode="auto">
          <a:xfrm>
            <a:off x="5715000" y="228600"/>
            <a:ext cx="3200400" cy="40941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The panels that contain the buttons are themselves added to a "master" panel with grid layout.</a:t>
            </a:r>
          </a:p>
          <a:p>
            <a:pPr algn="l" eaLnBrk="1" hangingPunct="1"/>
            <a:endParaRPr lang="en-US" sz="2000"/>
          </a:p>
          <a:p>
            <a:pPr algn="l" eaLnBrk="1" hangingPunct="1"/>
            <a:r>
              <a:rPr lang="en-US" sz="2000"/>
              <a:t>The master panel has a </a:t>
            </a:r>
            <a:r>
              <a:rPr lang="en-US" sz="2000" u="sng"/>
              <a:t>compound</a:t>
            </a:r>
            <a:r>
              <a:rPr lang="en-US" sz="2000"/>
              <a:t> border.</a:t>
            </a:r>
          </a:p>
          <a:p>
            <a:pPr algn="l" eaLnBrk="1" hangingPunct="1"/>
            <a:endParaRPr lang="en-US" sz="2000"/>
          </a:p>
          <a:p>
            <a:pPr algn="l" eaLnBrk="1" hangingPunct="1"/>
            <a:r>
              <a:rPr lang="en-US" sz="2000"/>
              <a:t>To make the master panel more visible, it is added to the center of the content pane and empty panels are added to the other regions.</a:t>
            </a:r>
          </a:p>
        </p:txBody>
      </p:sp>
      <p:pic>
        <p:nvPicPr>
          <p:cNvPr id="1484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800600"/>
            <a:ext cx="4000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7E7AFEF7-6268-4C48-99EB-8B9E0C590F64}" type="slidenum">
              <a:rPr lang="en-US"/>
              <a:pPr>
                <a:defRPr/>
              </a:pPr>
              <a:t>153</a:t>
            </a:fld>
            <a:endParaRPr lang="en-US"/>
          </a:p>
        </p:txBody>
      </p:sp>
      <p:sp>
        <p:nvSpPr>
          <p:cNvPr id="149507" name="Rectangle 2"/>
          <p:cNvSpPr>
            <a:spLocks noGrp="1" noChangeArrowheads="1"/>
          </p:cNvSpPr>
          <p:nvPr>
            <p:ph type="title" idx="4294967295"/>
          </p:nvPr>
        </p:nvSpPr>
        <p:spPr/>
        <p:txBody>
          <a:bodyPr/>
          <a:lstStyle/>
          <a:p>
            <a:pPr eaLnBrk="1" hangingPunct="1"/>
            <a:r>
              <a:rPr lang="en-US" smtClean="0"/>
              <a:t>Borders: Empty Borders</a:t>
            </a:r>
          </a:p>
        </p:txBody>
      </p:sp>
      <p:sp>
        <p:nvSpPr>
          <p:cNvPr id="149508" name="Rectangle 3"/>
          <p:cNvSpPr>
            <a:spLocks noGrp="1" noChangeArrowheads="1"/>
          </p:cNvSpPr>
          <p:nvPr>
            <p:ph type="body" idx="4294967295"/>
          </p:nvPr>
        </p:nvSpPr>
        <p:spPr>
          <a:xfrm>
            <a:off x="304800" y="1600200"/>
            <a:ext cx="8534400" cy="4572000"/>
          </a:xfrm>
        </p:spPr>
        <p:txBody>
          <a:bodyPr/>
          <a:lstStyle/>
          <a:p>
            <a:pPr eaLnBrk="1" hangingPunct="1">
              <a:lnSpc>
                <a:spcPct val="90000"/>
              </a:lnSpc>
            </a:pPr>
            <a:r>
              <a:rPr lang="en-US" sz="2800" smtClean="0"/>
              <a:t>An empty border is simply empty space around the edges of a component.</a:t>
            </a:r>
          </a:p>
          <a:p>
            <a:pPr eaLnBrk="1" hangingPunct="1">
              <a:lnSpc>
                <a:spcPct val="90000"/>
              </a:lnSpc>
            </a:pPr>
            <a:r>
              <a:rPr lang="en-US" sz="2800" smtClean="0"/>
              <a:t>Arguments are pixels.</a:t>
            </a:r>
          </a:p>
          <a:p>
            <a:pPr eaLnBrk="1" hangingPunct="1">
              <a:lnSpc>
                <a:spcPct val="90000"/>
              </a:lnSpc>
            </a:pPr>
            <a:r>
              <a:rPr lang="en-US" sz="2800" smtClean="0"/>
              <a:t>General form:</a:t>
            </a:r>
          </a:p>
          <a:p>
            <a:pPr eaLnBrk="1" hangingPunct="1">
              <a:lnSpc>
                <a:spcPct val="90000"/>
              </a:lnSpc>
              <a:buFontTx/>
              <a:buNone/>
            </a:pPr>
            <a:r>
              <a:rPr lang="en-US" sz="2000" b="1" smtClean="0">
                <a:solidFill>
                  <a:srgbClr val="000000"/>
                </a:solidFill>
                <a:latin typeface="Courier New" pitchFamily="49" charset="0"/>
              </a:rPr>
              <a:t>  BorderFactory.createEmptyBorder(int top, int left,</a:t>
            </a:r>
          </a:p>
          <a:p>
            <a:pPr eaLnBrk="1" hangingPunct="1">
              <a:lnSpc>
                <a:spcPct val="90000"/>
              </a:lnSpc>
              <a:buFontTx/>
              <a:buNone/>
            </a:pPr>
            <a:r>
              <a:rPr lang="en-US" sz="2000" b="1" smtClean="0">
                <a:solidFill>
                  <a:srgbClr val="000000"/>
                </a:solidFill>
                <a:latin typeface="Courier New" pitchFamily="49" charset="0"/>
              </a:rPr>
              <a:t>     int bottom, int right);</a:t>
            </a:r>
            <a:endParaRPr lang="en-US" sz="2800" smtClean="0"/>
          </a:p>
          <a:p>
            <a:pPr eaLnBrk="1" hangingPunct="1">
              <a:lnSpc>
                <a:spcPct val="90000"/>
              </a:lnSpc>
            </a:pPr>
            <a:r>
              <a:rPr lang="en-US" sz="2800" smtClean="0">
                <a:solidFill>
                  <a:srgbClr val="000000"/>
                </a:solidFill>
              </a:rPr>
              <a:t>Example:</a:t>
            </a:r>
            <a:endParaRPr lang="en-US" sz="2000" b="1" smtClean="0">
              <a:solidFill>
                <a:srgbClr val="000000"/>
              </a:solidFill>
              <a:latin typeface="Courier New" pitchFamily="49" charset="0"/>
            </a:endParaRPr>
          </a:p>
          <a:p>
            <a:pPr eaLnBrk="1" hangingPunct="1">
              <a:lnSpc>
                <a:spcPct val="90000"/>
              </a:lnSpc>
              <a:buFontTx/>
              <a:buNone/>
            </a:pPr>
            <a:r>
              <a:rPr lang="en-US" sz="2000" b="1" smtClean="0">
                <a:solidFill>
                  <a:srgbClr val="000000"/>
                </a:solidFill>
                <a:latin typeface="Courier New" pitchFamily="49" charset="0"/>
              </a:rPr>
              <a:t>  JPanel p = new JPanel();</a:t>
            </a:r>
          </a:p>
          <a:p>
            <a:pPr eaLnBrk="1" hangingPunct="1">
              <a:lnSpc>
                <a:spcPct val="90000"/>
              </a:lnSpc>
              <a:buFontTx/>
              <a:buNone/>
            </a:pPr>
            <a:r>
              <a:rPr lang="en-US" sz="2000" b="1" smtClean="0">
                <a:solidFill>
                  <a:srgbClr val="000000"/>
                </a:solidFill>
                <a:latin typeface="Courier New" pitchFamily="49" charset="0"/>
              </a:rPr>
              <a:t>  p.setBorder(BorderFactory.createEmptyBorder(</a:t>
            </a:r>
          </a:p>
          <a:p>
            <a:pPr eaLnBrk="1" hangingPunct="1">
              <a:lnSpc>
                <a:spcPct val="90000"/>
              </a:lnSpc>
              <a:buFontTx/>
              <a:buNone/>
            </a:pPr>
            <a:r>
              <a:rPr lang="en-US" sz="2000" b="1" smtClean="0">
                <a:solidFill>
                  <a:srgbClr val="000000"/>
                </a:solidFill>
                <a:latin typeface="Courier New" pitchFamily="49" charset="0"/>
              </a:rPr>
              <a:t>      5, 10, 15, 20));</a:t>
            </a:r>
          </a:p>
          <a:p>
            <a:pPr eaLnBrk="1" hangingPunct="1">
              <a:lnSpc>
                <a:spcPct val="90000"/>
              </a:lnSpc>
              <a:buFontTx/>
              <a:buNone/>
            </a:pPr>
            <a:r>
              <a:rPr lang="en-US" sz="2000" b="1" smtClean="0">
                <a:solidFill>
                  <a:srgbClr val="000000"/>
                </a:solidFill>
                <a:latin typeface="Courier New" pitchFamily="49" charset="0"/>
              </a:rPr>
              <a:t>  </a:t>
            </a:r>
            <a:endParaRPr lang="en-US" sz="2800" smtClean="0"/>
          </a:p>
          <a:p>
            <a:pPr eaLnBrk="1" hangingPunct="1">
              <a:lnSpc>
                <a:spcPct val="90000"/>
              </a:lnSpc>
            </a:pPr>
            <a:endParaRPr lang="en-US" sz="2800"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9FA9E87C-8AC1-484D-9EFF-86467592487E}" type="slidenum">
              <a:rPr lang="en-US"/>
              <a:pPr>
                <a:defRPr/>
              </a:pPr>
              <a:t>154</a:t>
            </a:fld>
            <a:endParaRPr lang="en-US"/>
          </a:p>
        </p:txBody>
      </p:sp>
      <p:sp>
        <p:nvSpPr>
          <p:cNvPr id="150531" name="Rectangle 2"/>
          <p:cNvSpPr>
            <a:spLocks noGrp="1" noChangeArrowheads="1"/>
          </p:cNvSpPr>
          <p:nvPr>
            <p:ph type="title" idx="4294967295"/>
          </p:nvPr>
        </p:nvSpPr>
        <p:spPr/>
        <p:txBody>
          <a:bodyPr/>
          <a:lstStyle/>
          <a:p>
            <a:pPr eaLnBrk="1" hangingPunct="1"/>
            <a:r>
              <a:rPr lang="en-US" smtClean="0"/>
              <a:t>Borders: Line Borders</a:t>
            </a:r>
          </a:p>
        </p:txBody>
      </p:sp>
      <p:sp>
        <p:nvSpPr>
          <p:cNvPr id="150532" name="Rectangle 3"/>
          <p:cNvSpPr>
            <a:spLocks noGrp="1" noChangeArrowheads="1"/>
          </p:cNvSpPr>
          <p:nvPr>
            <p:ph type="body" idx="4294967295"/>
          </p:nvPr>
        </p:nvSpPr>
        <p:spPr>
          <a:xfrm>
            <a:off x="304800" y="1600200"/>
            <a:ext cx="8839200" cy="4572000"/>
          </a:xfrm>
        </p:spPr>
        <p:txBody>
          <a:bodyPr/>
          <a:lstStyle/>
          <a:p>
            <a:pPr eaLnBrk="1" hangingPunct="1">
              <a:lnSpc>
                <a:spcPct val="90000"/>
              </a:lnSpc>
            </a:pPr>
            <a:r>
              <a:rPr lang="en-US" sz="2800" smtClean="0"/>
              <a:t>A line border is a line of a specified color and thickness around the edges of a component.</a:t>
            </a:r>
          </a:p>
          <a:p>
            <a:pPr eaLnBrk="1" hangingPunct="1">
              <a:lnSpc>
                <a:spcPct val="90000"/>
              </a:lnSpc>
            </a:pPr>
            <a:r>
              <a:rPr lang="en-US" sz="2800" smtClean="0"/>
              <a:t>General form:</a:t>
            </a:r>
          </a:p>
          <a:p>
            <a:pPr eaLnBrk="1" hangingPunct="1">
              <a:lnSpc>
                <a:spcPct val="90000"/>
              </a:lnSpc>
              <a:buFontTx/>
              <a:buNone/>
            </a:pPr>
            <a:r>
              <a:rPr lang="en-US" sz="2000" b="1" smtClean="0">
                <a:solidFill>
                  <a:srgbClr val="000000"/>
                </a:solidFill>
                <a:latin typeface="Courier New" pitchFamily="49" charset="0"/>
              </a:rPr>
              <a:t>  BorderFactory.createLineBorder(Color c, int thickness);</a:t>
            </a:r>
            <a:endParaRPr lang="en-US" sz="2800" smtClean="0"/>
          </a:p>
          <a:p>
            <a:pPr eaLnBrk="1" hangingPunct="1">
              <a:lnSpc>
                <a:spcPct val="90000"/>
              </a:lnSpc>
            </a:pPr>
            <a:r>
              <a:rPr lang="en-US" sz="2800" smtClean="0">
                <a:solidFill>
                  <a:srgbClr val="000000"/>
                </a:solidFill>
              </a:rPr>
              <a:t>Example:</a:t>
            </a:r>
            <a:endParaRPr lang="en-US" sz="2000" b="1" smtClean="0">
              <a:solidFill>
                <a:srgbClr val="000000"/>
              </a:solidFill>
              <a:latin typeface="Courier New" pitchFamily="49" charset="0"/>
            </a:endParaRPr>
          </a:p>
          <a:p>
            <a:pPr eaLnBrk="1" hangingPunct="1">
              <a:lnSpc>
                <a:spcPct val="90000"/>
              </a:lnSpc>
              <a:buFontTx/>
              <a:buNone/>
            </a:pPr>
            <a:r>
              <a:rPr lang="en-US" sz="2000" b="1" smtClean="0">
                <a:solidFill>
                  <a:srgbClr val="000000"/>
                </a:solidFill>
                <a:latin typeface="Courier New" pitchFamily="49" charset="0"/>
              </a:rPr>
              <a:t>  JPanel p = new JPanel();</a:t>
            </a:r>
          </a:p>
          <a:p>
            <a:pPr eaLnBrk="1" hangingPunct="1">
              <a:lnSpc>
                <a:spcPct val="90000"/>
              </a:lnSpc>
              <a:buFontTx/>
              <a:buNone/>
            </a:pPr>
            <a:r>
              <a:rPr lang="en-US" sz="2000" b="1" smtClean="0">
                <a:solidFill>
                  <a:srgbClr val="000000"/>
                </a:solidFill>
                <a:latin typeface="Courier New" pitchFamily="49" charset="0"/>
              </a:rPr>
              <a:t>  p.setBorder(BorderFactory.createLineBorder(</a:t>
            </a:r>
          </a:p>
          <a:p>
            <a:pPr eaLnBrk="1" hangingPunct="1">
              <a:lnSpc>
                <a:spcPct val="90000"/>
              </a:lnSpc>
              <a:buFontTx/>
              <a:buNone/>
            </a:pPr>
            <a:r>
              <a:rPr lang="en-US" sz="2000" b="1" smtClean="0">
                <a:solidFill>
                  <a:srgbClr val="000000"/>
                </a:solidFill>
                <a:latin typeface="Courier New" pitchFamily="49" charset="0"/>
              </a:rPr>
              <a:t>      Color.RED, 5));</a:t>
            </a:r>
          </a:p>
          <a:p>
            <a:pPr eaLnBrk="1" hangingPunct="1">
              <a:lnSpc>
                <a:spcPct val="90000"/>
              </a:lnSpc>
              <a:buFontTx/>
              <a:buNone/>
            </a:pPr>
            <a:r>
              <a:rPr lang="en-US" sz="2000" b="1" smtClean="0">
                <a:solidFill>
                  <a:srgbClr val="000000"/>
                </a:solidFill>
                <a:latin typeface="Courier New" pitchFamily="49" charset="0"/>
              </a:rPr>
              <a:t>  // Red border, 5 pixels thick</a:t>
            </a:r>
            <a:endParaRPr lang="en-US" sz="2800" smtClean="0"/>
          </a:p>
          <a:p>
            <a:pPr eaLnBrk="1" hangingPunct="1">
              <a:lnSpc>
                <a:spcPct val="90000"/>
              </a:lnSpc>
            </a:pPr>
            <a:endParaRPr lang="en-US" sz="2800" smtClean="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79785330-5BEF-4F76-A140-DE7307ECE370}" type="slidenum">
              <a:rPr lang="en-US"/>
              <a:pPr>
                <a:defRPr/>
              </a:pPr>
              <a:t>155</a:t>
            </a:fld>
            <a:endParaRPr lang="en-US"/>
          </a:p>
        </p:txBody>
      </p:sp>
      <p:sp>
        <p:nvSpPr>
          <p:cNvPr id="151555" name="Rectangle 2"/>
          <p:cNvSpPr>
            <a:spLocks noGrp="1" noChangeArrowheads="1"/>
          </p:cNvSpPr>
          <p:nvPr>
            <p:ph type="title" idx="4294967295"/>
          </p:nvPr>
        </p:nvSpPr>
        <p:spPr/>
        <p:txBody>
          <a:bodyPr/>
          <a:lstStyle/>
          <a:p>
            <a:pPr eaLnBrk="1" hangingPunct="1"/>
            <a:r>
              <a:rPr lang="en-US" smtClean="0"/>
              <a:t>Borders: Etched Borders</a:t>
            </a:r>
          </a:p>
        </p:txBody>
      </p:sp>
      <p:sp>
        <p:nvSpPr>
          <p:cNvPr id="151556" name="Rectangle 3"/>
          <p:cNvSpPr>
            <a:spLocks noGrp="1" noChangeArrowheads="1"/>
          </p:cNvSpPr>
          <p:nvPr>
            <p:ph type="body" idx="4294967295"/>
          </p:nvPr>
        </p:nvSpPr>
        <p:spPr>
          <a:xfrm>
            <a:off x="304800" y="1600200"/>
            <a:ext cx="8534400" cy="4572000"/>
          </a:xfrm>
        </p:spPr>
        <p:txBody>
          <a:bodyPr/>
          <a:lstStyle/>
          <a:p>
            <a:pPr eaLnBrk="1" hangingPunct="1">
              <a:lnSpc>
                <a:spcPct val="90000"/>
              </a:lnSpc>
            </a:pPr>
            <a:r>
              <a:rPr lang="en-US" sz="2800" smtClean="0"/>
              <a:t>An etched border has a raised/lowered line around the edges of a component.</a:t>
            </a:r>
          </a:p>
          <a:p>
            <a:pPr eaLnBrk="1" hangingPunct="1">
              <a:lnSpc>
                <a:spcPct val="90000"/>
              </a:lnSpc>
            </a:pPr>
            <a:r>
              <a:rPr lang="en-US" sz="2800" smtClean="0"/>
              <a:t>General form:</a:t>
            </a:r>
          </a:p>
          <a:p>
            <a:pPr eaLnBrk="1" hangingPunct="1">
              <a:lnSpc>
                <a:spcPct val="90000"/>
              </a:lnSpc>
              <a:buFontTx/>
              <a:buNone/>
            </a:pPr>
            <a:r>
              <a:rPr lang="en-US" sz="2000" b="1" smtClean="0">
                <a:solidFill>
                  <a:srgbClr val="000000"/>
                </a:solidFill>
                <a:latin typeface="Courier New" pitchFamily="49" charset="0"/>
              </a:rPr>
              <a:t>  BorderFactory.createEtchedBorder(</a:t>
            </a:r>
          </a:p>
          <a:p>
            <a:pPr eaLnBrk="1" hangingPunct="1">
              <a:lnSpc>
                <a:spcPct val="90000"/>
              </a:lnSpc>
              <a:buFontTx/>
              <a:buNone/>
            </a:pPr>
            <a:r>
              <a:rPr lang="en-US" sz="2000" b="1" smtClean="0">
                <a:solidFill>
                  <a:srgbClr val="000000"/>
                </a:solidFill>
                <a:latin typeface="Courier New" pitchFamily="49" charset="0"/>
              </a:rPr>
              <a:t>		EtchedBorder.RAISED);  // or LOWERED</a:t>
            </a:r>
            <a:endParaRPr lang="en-US" sz="2800" smtClean="0"/>
          </a:p>
          <a:p>
            <a:pPr eaLnBrk="1" hangingPunct="1">
              <a:lnSpc>
                <a:spcPct val="90000"/>
              </a:lnSpc>
            </a:pPr>
            <a:r>
              <a:rPr lang="en-US" sz="2800" smtClean="0">
                <a:solidFill>
                  <a:srgbClr val="000000"/>
                </a:solidFill>
              </a:rPr>
              <a:t>Example:</a:t>
            </a:r>
            <a:endParaRPr lang="en-US" sz="2000" b="1" smtClean="0">
              <a:solidFill>
                <a:srgbClr val="000000"/>
              </a:solidFill>
              <a:latin typeface="Courier New" pitchFamily="49" charset="0"/>
            </a:endParaRPr>
          </a:p>
          <a:p>
            <a:pPr eaLnBrk="1" hangingPunct="1">
              <a:lnSpc>
                <a:spcPct val="90000"/>
              </a:lnSpc>
              <a:buFontTx/>
              <a:buNone/>
            </a:pPr>
            <a:r>
              <a:rPr lang="en-US" sz="2000" b="1" smtClean="0">
                <a:solidFill>
                  <a:srgbClr val="000000"/>
                </a:solidFill>
                <a:latin typeface="Courier New" pitchFamily="49" charset="0"/>
              </a:rPr>
              <a:t>  JPanel p = new JPanel();</a:t>
            </a:r>
          </a:p>
          <a:p>
            <a:pPr eaLnBrk="1" hangingPunct="1">
              <a:lnSpc>
                <a:spcPct val="90000"/>
              </a:lnSpc>
              <a:buFontTx/>
              <a:buNone/>
            </a:pPr>
            <a:r>
              <a:rPr lang="en-US" sz="2000" b="1" smtClean="0">
                <a:solidFill>
                  <a:srgbClr val="000000"/>
                </a:solidFill>
                <a:latin typeface="Courier New" pitchFamily="49" charset="0"/>
              </a:rPr>
              <a:t>  p.setBorder(BorderFactory.createEtchedBorder(</a:t>
            </a:r>
          </a:p>
          <a:p>
            <a:pPr eaLnBrk="1" hangingPunct="1">
              <a:lnSpc>
                <a:spcPct val="90000"/>
              </a:lnSpc>
              <a:buFontTx/>
              <a:buNone/>
            </a:pPr>
            <a:r>
              <a:rPr lang="en-US" sz="2000" b="1" smtClean="0">
                <a:solidFill>
                  <a:srgbClr val="000000"/>
                </a:solidFill>
                <a:latin typeface="Courier New" pitchFamily="49" charset="0"/>
              </a:rPr>
              <a:t>      EtchedBorder.LOWERED));</a:t>
            </a:r>
          </a:p>
          <a:p>
            <a:pPr eaLnBrk="1" hangingPunct="1">
              <a:lnSpc>
                <a:spcPct val="90000"/>
              </a:lnSpc>
              <a:buFontTx/>
              <a:buNone/>
            </a:pPr>
            <a:r>
              <a:rPr lang="en-US" sz="2000" b="1" smtClean="0">
                <a:solidFill>
                  <a:srgbClr val="000000"/>
                </a:solidFill>
                <a:latin typeface="Courier New" pitchFamily="49" charset="0"/>
              </a:rPr>
              <a:t>  // Lowered etched border</a:t>
            </a:r>
            <a:endParaRPr lang="en-US" sz="2800" smtClean="0"/>
          </a:p>
          <a:p>
            <a:pPr eaLnBrk="1" hangingPunct="1">
              <a:lnSpc>
                <a:spcPct val="90000"/>
              </a:lnSpc>
            </a:pPr>
            <a:endParaRPr lang="en-US" sz="2800" smtClean="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9361B639-2729-4BA9-97DB-4DA33E257CC2}" type="slidenum">
              <a:rPr lang="en-US"/>
              <a:pPr>
                <a:defRPr/>
              </a:pPr>
              <a:t>156</a:t>
            </a:fld>
            <a:endParaRPr lang="en-US"/>
          </a:p>
        </p:txBody>
      </p:sp>
      <p:sp>
        <p:nvSpPr>
          <p:cNvPr id="152579" name="Rectangle 2"/>
          <p:cNvSpPr>
            <a:spLocks noGrp="1" noChangeArrowheads="1"/>
          </p:cNvSpPr>
          <p:nvPr>
            <p:ph type="title" idx="4294967295"/>
          </p:nvPr>
        </p:nvSpPr>
        <p:spPr/>
        <p:txBody>
          <a:bodyPr/>
          <a:lstStyle/>
          <a:p>
            <a:pPr eaLnBrk="1" hangingPunct="1"/>
            <a:r>
              <a:rPr lang="en-US" smtClean="0"/>
              <a:t>Borders: Titled Borders</a:t>
            </a:r>
          </a:p>
        </p:txBody>
      </p:sp>
      <p:sp>
        <p:nvSpPr>
          <p:cNvPr id="152580" name="Rectangle 3"/>
          <p:cNvSpPr>
            <a:spLocks noGrp="1" noChangeArrowheads="1"/>
          </p:cNvSpPr>
          <p:nvPr>
            <p:ph type="body" idx="4294967295"/>
          </p:nvPr>
        </p:nvSpPr>
        <p:spPr>
          <a:xfrm>
            <a:off x="304800" y="1600200"/>
            <a:ext cx="8534400" cy="4572000"/>
          </a:xfrm>
        </p:spPr>
        <p:txBody>
          <a:bodyPr/>
          <a:lstStyle/>
          <a:p>
            <a:pPr eaLnBrk="1" hangingPunct="1">
              <a:lnSpc>
                <a:spcPct val="90000"/>
              </a:lnSpc>
            </a:pPr>
            <a:r>
              <a:rPr lang="en-US" sz="2800" smtClean="0"/>
              <a:t>A titled border is an etched border with a title displayed on it around the edges of a component.</a:t>
            </a:r>
          </a:p>
          <a:p>
            <a:pPr eaLnBrk="1" hangingPunct="1">
              <a:lnSpc>
                <a:spcPct val="90000"/>
              </a:lnSpc>
            </a:pPr>
            <a:r>
              <a:rPr lang="en-US" sz="2800" smtClean="0"/>
              <a:t>General form:</a:t>
            </a:r>
          </a:p>
          <a:p>
            <a:pPr eaLnBrk="1" hangingPunct="1">
              <a:lnSpc>
                <a:spcPct val="90000"/>
              </a:lnSpc>
              <a:buFontTx/>
              <a:buNone/>
            </a:pPr>
            <a:r>
              <a:rPr lang="en-US" sz="2000" b="1" smtClean="0">
                <a:solidFill>
                  <a:srgbClr val="000000"/>
                </a:solidFill>
                <a:latin typeface="Courier New" pitchFamily="49" charset="0"/>
              </a:rPr>
              <a:t>  BorderFactory.createTitledBorder(String str);</a:t>
            </a:r>
            <a:endParaRPr lang="en-US" sz="2800" smtClean="0"/>
          </a:p>
          <a:p>
            <a:pPr eaLnBrk="1" hangingPunct="1">
              <a:lnSpc>
                <a:spcPct val="90000"/>
              </a:lnSpc>
            </a:pPr>
            <a:r>
              <a:rPr lang="en-US" sz="2800" smtClean="0">
                <a:solidFill>
                  <a:srgbClr val="000000"/>
                </a:solidFill>
              </a:rPr>
              <a:t>Example:</a:t>
            </a:r>
            <a:endParaRPr lang="en-US" sz="2000" b="1" smtClean="0">
              <a:solidFill>
                <a:srgbClr val="000000"/>
              </a:solidFill>
              <a:latin typeface="Courier New" pitchFamily="49" charset="0"/>
            </a:endParaRPr>
          </a:p>
          <a:p>
            <a:pPr eaLnBrk="1" hangingPunct="1">
              <a:lnSpc>
                <a:spcPct val="90000"/>
              </a:lnSpc>
              <a:buFontTx/>
              <a:buNone/>
            </a:pPr>
            <a:r>
              <a:rPr lang="en-US" sz="2000" b="1" smtClean="0">
                <a:solidFill>
                  <a:srgbClr val="000000"/>
                </a:solidFill>
                <a:latin typeface="Courier New" pitchFamily="49" charset="0"/>
              </a:rPr>
              <a:t>  JPanel p = new JPanel();</a:t>
            </a:r>
          </a:p>
          <a:p>
            <a:pPr eaLnBrk="1" hangingPunct="1">
              <a:lnSpc>
                <a:spcPct val="90000"/>
              </a:lnSpc>
              <a:buFontTx/>
              <a:buNone/>
            </a:pPr>
            <a:r>
              <a:rPr lang="en-US" sz="2000" b="1" smtClean="0">
                <a:solidFill>
                  <a:srgbClr val="000000"/>
                </a:solidFill>
                <a:latin typeface="Courier New" pitchFamily="49" charset="0"/>
              </a:rPr>
              <a:t>  p.setBorder(BorderFactory.createTitledBorder(</a:t>
            </a:r>
          </a:p>
          <a:p>
            <a:pPr eaLnBrk="1" hangingPunct="1">
              <a:lnSpc>
                <a:spcPct val="90000"/>
              </a:lnSpc>
              <a:buFontTx/>
              <a:buNone/>
            </a:pPr>
            <a:r>
              <a:rPr lang="en-US" sz="2000" b="1" smtClean="0">
                <a:solidFill>
                  <a:srgbClr val="000000"/>
                </a:solidFill>
                <a:latin typeface="Courier New" pitchFamily="49" charset="0"/>
              </a:rPr>
              <a:t>      "Choices"));</a:t>
            </a:r>
          </a:p>
          <a:p>
            <a:pPr eaLnBrk="1" hangingPunct="1">
              <a:lnSpc>
                <a:spcPct val="90000"/>
              </a:lnSpc>
              <a:buFontTx/>
              <a:buNone/>
            </a:pPr>
            <a:r>
              <a:rPr lang="en-US" sz="2000" b="1" smtClean="0">
                <a:solidFill>
                  <a:srgbClr val="000000"/>
                </a:solidFill>
                <a:latin typeface="Courier New" pitchFamily="49" charset="0"/>
              </a:rPr>
              <a:t>  // Etched border that says "Choices"</a:t>
            </a:r>
            <a:endParaRPr lang="en-US" sz="2800" smtClean="0"/>
          </a:p>
          <a:p>
            <a:pPr eaLnBrk="1" hangingPunct="1">
              <a:lnSpc>
                <a:spcPct val="90000"/>
              </a:lnSpc>
            </a:pPr>
            <a:endParaRPr lang="en-US" sz="2800"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7122BD0E-ABA0-402C-A260-D54F1D794670}" type="slidenum">
              <a:rPr lang="en-US"/>
              <a:pPr>
                <a:defRPr/>
              </a:pPr>
              <a:t>157</a:t>
            </a:fld>
            <a:endParaRPr lang="en-US"/>
          </a:p>
        </p:txBody>
      </p:sp>
      <p:sp>
        <p:nvSpPr>
          <p:cNvPr id="153603" name="Rectangle 2"/>
          <p:cNvSpPr>
            <a:spLocks noGrp="1" noChangeArrowheads="1"/>
          </p:cNvSpPr>
          <p:nvPr>
            <p:ph type="title" idx="4294967295"/>
          </p:nvPr>
        </p:nvSpPr>
        <p:spPr/>
        <p:txBody>
          <a:bodyPr/>
          <a:lstStyle/>
          <a:p>
            <a:pPr eaLnBrk="1" hangingPunct="1"/>
            <a:r>
              <a:rPr lang="en-US" smtClean="0"/>
              <a:t>Borders: Matte Borders</a:t>
            </a:r>
          </a:p>
        </p:txBody>
      </p:sp>
      <p:sp>
        <p:nvSpPr>
          <p:cNvPr id="153604" name="Rectangle 3"/>
          <p:cNvSpPr>
            <a:spLocks noGrp="1" noChangeArrowheads="1"/>
          </p:cNvSpPr>
          <p:nvPr>
            <p:ph type="body" idx="4294967295"/>
          </p:nvPr>
        </p:nvSpPr>
        <p:spPr>
          <a:xfrm>
            <a:off x="304800" y="1600200"/>
            <a:ext cx="8534400" cy="4572000"/>
          </a:xfrm>
        </p:spPr>
        <p:txBody>
          <a:bodyPr/>
          <a:lstStyle/>
          <a:p>
            <a:pPr eaLnBrk="1" hangingPunct="1">
              <a:lnSpc>
                <a:spcPct val="90000"/>
              </a:lnSpc>
            </a:pPr>
            <a:r>
              <a:rPr lang="en-US" sz="2800" smtClean="0"/>
              <a:t>A matte border is a lined border that can have edges of different thicknesses.</a:t>
            </a:r>
          </a:p>
          <a:p>
            <a:pPr eaLnBrk="1" hangingPunct="1">
              <a:lnSpc>
                <a:spcPct val="90000"/>
              </a:lnSpc>
            </a:pPr>
            <a:r>
              <a:rPr lang="en-US" sz="2800" smtClean="0"/>
              <a:t>General form:</a:t>
            </a:r>
          </a:p>
          <a:p>
            <a:pPr eaLnBrk="1" hangingPunct="1">
              <a:lnSpc>
                <a:spcPct val="90000"/>
              </a:lnSpc>
              <a:buFontTx/>
              <a:buNone/>
            </a:pPr>
            <a:r>
              <a:rPr lang="en-US" sz="2000" b="1" smtClean="0">
                <a:solidFill>
                  <a:srgbClr val="000000"/>
                </a:solidFill>
                <a:latin typeface="Courier New" pitchFamily="49" charset="0"/>
              </a:rPr>
              <a:t>  BorderFactory.createMatteBorder(int top, int left,</a:t>
            </a:r>
          </a:p>
          <a:p>
            <a:pPr eaLnBrk="1" hangingPunct="1">
              <a:lnSpc>
                <a:spcPct val="90000"/>
              </a:lnSpc>
              <a:buFontTx/>
              <a:buNone/>
            </a:pPr>
            <a:r>
              <a:rPr lang="en-US" sz="2000" b="1" smtClean="0">
                <a:solidFill>
                  <a:srgbClr val="000000"/>
                </a:solidFill>
                <a:latin typeface="Courier New" pitchFamily="49" charset="0"/>
              </a:rPr>
              <a:t>     int bottom, int right, Color c)</a:t>
            </a:r>
            <a:endParaRPr lang="en-US" sz="2800" smtClean="0"/>
          </a:p>
          <a:p>
            <a:pPr eaLnBrk="1" hangingPunct="1">
              <a:lnSpc>
                <a:spcPct val="90000"/>
              </a:lnSpc>
            </a:pPr>
            <a:r>
              <a:rPr lang="en-US" sz="2800" smtClean="0">
                <a:solidFill>
                  <a:srgbClr val="000000"/>
                </a:solidFill>
              </a:rPr>
              <a:t>Example:</a:t>
            </a:r>
            <a:endParaRPr lang="en-US" sz="2000" b="1" smtClean="0">
              <a:solidFill>
                <a:srgbClr val="000000"/>
              </a:solidFill>
              <a:latin typeface="Courier New" pitchFamily="49" charset="0"/>
            </a:endParaRPr>
          </a:p>
          <a:p>
            <a:pPr eaLnBrk="1" hangingPunct="1">
              <a:lnSpc>
                <a:spcPct val="90000"/>
              </a:lnSpc>
              <a:buFontTx/>
              <a:buNone/>
            </a:pPr>
            <a:r>
              <a:rPr lang="en-US" sz="2000" b="1" smtClean="0">
                <a:solidFill>
                  <a:srgbClr val="000000"/>
                </a:solidFill>
                <a:latin typeface="Courier New" pitchFamily="49" charset="0"/>
              </a:rPr>
              <a:t>  JPanel p = new JPanel();</a:t>
            </a:r>
          </a:p>
          <a:p>
            <a:pPr eaLnBrk="1" hangingPunct="1">
              <a:lnSpc>
                <a:spcPct val="90000"/>
              </a:lnSpc>
              <a:buFontTx/>
              <a:buNone/>
            </a:pPr>
            <a:r>
              <a:rPr lang="en-US" sz="2000" b="1" smtClean="0">
                <a:solidFill>
                  <a:srgbClr val="000000"/>
                </a:solidFill>
                <a:latin typeface="Courier New" pitchFamily="49" charset="0"/>
              </a:rPr>
              <a:t>  p.setBorder(BorderFactory.createMatteBorder(</a:t>
            </a:r>
          </a:p>
          <a:p>
            <a:pPr eaLnBrk="1" hangingPunct="1">
              <a:lnSpc>
                <a:spcPct val="90000"/>
              </a:lnSpc>
              <a:buFontTx/>
              <a:buNone/>
            </a:pPr>
            <a:r>
              <a:rPr lang="en-US" sz="2000" b="1" smtClean="0">
                <a:solidFill>
                  <a:srgbClr val="000000"/>
                </a:solidFill>
                <a:latin typeface="Courier New" pitchFamily="49" charset="0"/>
              </a:rPr>
              <a:t>     2, 4, 6, 8, Color.RED));</a:t>
            </a:r>
          </a:p>
          <a:p>
            <a:pPr eaLnBrk="1" hangingPunct="1">
              <a:lnSpc>
                <a:spcPct val="90000"/>
              </a:lnSpc>
              <a:buFontTx/>
              <a:buNone/>
            </a:pPr>
            <a:r>
              <a:rPr lang="en-US" sz="2000" b="1" smtClean="0">
                <a:solidFill>
                  <a:srgbClr val="000000"/>
                </a:solidFill>
                <a:latin typeface="Courier New" pitchFamily="49" charset="0"/>
              </a:rPr>
              <a:t>  </a:t>
            </a:r>
            <a:endParaRPr lang="en-US" sz="2800" smtClean="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EE6F10D7-5E46-4614-A01B-C004DEE3EA0B}" type="slidenum">
              <a:rPr lang="en-US"/>
              <a:pPr>
                <a:defRPr/>
              </a:pPr>
              <a:t>158</a:t>
            </a:fld>
            <a:endParaRPr lang="en-US"/>
          </a:p>
        </p:txBody>
      </p:sp>
      <p:sp>
        <p:nvSpPr>
          <p:cNvPr id="154627" name="Rectangle 2"/>
          <p:cNvSpPr>
            <a:spLocks noGrp="1" noChangeArrowheads="1"/>
          </p:cNvSpPr>
          <p:nvPr>
            <p:ph type="title" idx="4294967295"/>
          </p:nvPr>
        </p:nvSpPr>
        <p:spPr/>
        <p:txBody>
          <a:bodyPr/>
          <a:lstStyle/>
          <a:p>
            <a:pPr eaLnBrk="1" hangingPunct="1"/>
            <a:r>
              <a:rPr lang="en-US" smtClean="0"/>
              <a:t>Borders: Bevel Borders</a:t>
            </a:r>
          </a:p>
        </p:txBody>
      </p:sp>
      <p:sp>
        <p:nvSpPr>
          <p:cNvPr id="154628" name="Rectangle 3"/>
          <p:cNvSpPr>
            <a:spLocks noGrp="1" noChangeArrowheads="1"/>
          </p:cNvSpPr>
          <p:nvPr>
            <p:ph type="body" idx="4294967295"/>
          </p:nvPr>
        </p:nvSpPr>
        <p:spPr>
          <a:xfrm>
            <a:off x="304800" y="1600200"/>
            <a:ext cx="8534400" cy="4572000"/>
          </a:xfrm>
        </p:spPr>
        <p:txBody>
          <a:bodyPr/>
          <a:lstStyle/>
          <a:p>
            <a:pPr eaLnBrk="1" hangingPunct="1">
              <a:lnSpc>
                <a:spcPct val="90000"/>
              </a:lnSpc>
            </a:pPr>
            <a:r>
              <a:rPr lang="en-US" sz="2800" smtClean="0"/>
              <a:t>A bevel border can have either a raised or lowered bevel around the edges of a component.</a:t>
            </a:r>
          </a:p>
          <a:p>
            <a:pPr eaLnBrk="1" hangingPunct="1">
              <a:lnSpc>
                <a:spcPct val="90000"/>
              </a:lnSpc>
            </a:pPr>
            <a:r>
              <a:rPr lang="en-US" sz="2800" smtClean="0"/>
              <a:t>General form:</a:t>
            </a:r>
          </a:p>
          <a:p>
            <a:pPr eaLnBrk="1" hangingPunct="1">
              <a:lnSpc>
                <a:spcPct val="90000"/>
              </a:lnSpc>
              <a:buFontTx/>
              <a:buNone/>
            </a:pPr>
            <a:r>
              <a:rPr lang="en-US" sz="2000" b="1" smtClean="0">
                <a:solidFill>
                  <a:srgbClr val="000000"/>
                </a:solidFill>
                <a:latin typeface="Courier New" pitchFamily="49" charset="0"/>
              </a:rPr>
              <a:t>  BorderFactory.createRaisedBevelBorder(); </a:t>
            </a:r>
          </a:p>
          <a:p>
            <a:pPr eaLnBrk="1" hangingPunct="1">
              <a:lnSpc>
                <a:spcPct val="90000"/>
              </a:lnSpc>
              <a:buFontTx/>
              <a:buNone/>
            </a:pPr>
            <a:r>
              <a:rPr lang="en-US" sz="2000" b="1" smtClean="0">
                <a:solidFill>
                  <a:srgbClr val="000000"/>
                </a:solidFill>
                <a:latin typeface="Courier New" pitchFamily="49" charset="0"/>
              </a:rPr>
              <a:t>  BorderFactory.createLoweredBevelBorder();</a:t>
            </a:r>
            <a:endParaRPr lang="en-US" sz="2800" smtClean="0"/>
          </a:p>
          <a:p>
            <a:pPr eaLnBrk="1" hangingPunct="1">
              <a:lnSpc>
                <a:spcPct val="90000"/>
              </a:lnSpc>
            </a:pPr>
            <a:r>
              <a:rPr lang="en-US" sz="2800" smtClean="0">
                <a:solidFill>
                  <a:srgbClr val="000000"/>
                </a:solidFill>
              </a:rPr>
              <a:t>Example:</a:t>
            </a:r>
            <a:endParaRPr lang="en-US" sz="2000" b="1" smtClean="0">
              <a:solidFill>
                <a:srgbClr val="000000"/>
              </a:solidFill>
              <a:latin typeface="Courier New" pitchFamily="49" charset="0"/>
            </a:endParaRPr>
          </a:p>
          <a:p>
            <a:pPr eaLnBrk="1" hangingPunct="1">
              <a:lnSpc>
                <a:spcPct val="90000"/>
              </a:lnSpc>
              <a:buFontTx/>
              <a:buNone/>
            </a:pPr>
            <a:r>
              <a:rPr lang="en-US" sz="2000" b="1" smtClean="0">
                <a:solidFill>
                  <a:srgbClr val="000000"/>
                </a:solidFill>
                <a:latin typeface="Courier New" pitchFamily="49" charset="0"/>
              </a:rPr>
              <a:t>  JPanel p = new JPanel();</a:t>
            </a:r>
          </a:p>
          <a:p>
            <a:pPr eaLnBrk="1" hangingPunct="1">
              <a:lnSpc>
                <a:spcPct val="90000"/>
              </a:lnSpc>
              <a:buFontTx/>
              <a:buNone/>
            </a:pPr>
            <a:r>
              <a:rPr lang="en-US" sz="2000" b="1" smtClean="0">
                <a:solidFill>
                  <a:srgbClr val="000000"/>
                </a:solidFill>
                <a:latin typeface="Courier New" pitchFamily="49" charset="0"/>
              </a:rPr>
              <a:t>  p.setBorder(BorderFactory.createLoweredBevelBorder();</a:t>
            </a:r>
          </a:p>
          <a:p>
            <a:pPr eaLnBrk="1" hangingPunct="1">
              <a:lnSpc>
                <a:spcPct val="90000"/>
              </a:lnSpc>
              <a:buFontTx/>
              <a:buNone/>
            </a:pPr>
            <a:r>
              <a:rPr lang="en-US" sz="2000" b="1" smtClean="0">
                <a:solidFill>
                  <a:srgbClr val="000000"/>
                </a:solidFill>
                <a:latin typeface="Courier New" pitchFamily="49" charset="0"/>
              </a:rPr>
              <a:t>  </a:t>
            </a:r>
            <a:endParaRPr lang="en-US" sz="2800" smtClean="0"/>
          </a:p>
          <a:p>
            <a:pPr eaLnBrk="1" hangingPunct="1">
              <a:lnSpc>
                <a:spcPct val="90000"/>
              </a:lnSpc>
            </a:pPr>
            <a:endParaRPr lang="en-US" sz="2800" smtClean="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D45E2A22-840A-42DD-8C45-48045F53A1BD}" type="slidenum">
              <a:rPr lang="en-US"/>
              <a:pPr>
                <a:defRPr/>
              </a:pPr>
              <a:t>159</a:t>
            </a:fld>
            <a:endParaRPr lang="en-US"/>
          </a:p>
        </p:txBody>
      </p:sp>
      <p:sp>
        <p:nvSpPr>
          <p:cNvPr id="155651" name="Rectangle 2"/>
          <p:cNvSpPr>
            <a:spLocks noGrp="1" noChangeArrowheads="1"/>
          </p:cNvSpPr>
          <p:nvPr>
            <p:ph type="title" idx="4294967295"/>
          </p:nvPr>
        </p:nvSpPr>
        <p:spPr/>
        <p:txBody>
          <a:bodyPr/>
          <a:lstStyle/>
          <a:p>
            <a:pPr eaLnBrk="1" hangingPunct="1"/>
            <a:r>
              <a:rPr lang="en-US" smtClean="0"/>
              <a:t>Borders: Compound Borders</a:t>
            </a:r>
          </a:p>
        </p:txBody>
      </p:sp>
      <p:sp>
        <p:nvSpPr>
          <p:cNvPr id="155652" name="Rectangle 3"/>
          <p:cNvSpPr>
            <a:spLocks noGrp="1" noChangeArrowheads="1"/>
          </p:cNvSpPr>
          <p:nvPr>
            <p:ph type="body" idx="4294967295"/>
          </p:nvPr>
        </p:nvSpPr>
        <p:spPr>
          <a:xfrm>
            <a:off x="304800" y="1600200"/>
            <a:ext cx="8534400" cy="4572000"/>
          </a:xfrm>
        </p:spPr>
        <p:txBody>
          <a:bodyPr/>
          <a:lstStyle/>
          <a:p>
            <a:pPr eaLnBrk="1" hangingPunct="1">
              <a:lnSpc>
                <a:spcPct val="90000"/>
              </a:lnSpc>
            </a:pPr>
            <a:r>
              <a:rPr lang="en-US" sz="2800" smtClean="0"/>
              <a:t>A compound border has two parts: the outside edge and the inside edge. Each edge can be any type of border.</a:t>
            </a:r>
          </a:p>
          <a:p>
            <a:pPr eaLnBrk="1" hangingPunct="1">
              <a:lnSpc>
                <a:spcPct val="90000"/>
              </a:lnSpc>
            </a:pPr>
            <a:r>
              <a:rPr lang="en-US" sz="2800" smtClean="0"/>
              <a:t>General form:</a:t>
            </a:r>
          </a:p>
          <a:p>
            <a:pPr eaLnBrk="1" hangingPunct="1">
              <a:lnSpc>
                <a:spcPct val="90000"/>
              </a:lnSpc>
              <a:buFontTx/>
              <a:buNone/>
            </a:pPr>
            <a:r>
              <a:rPr lang="en-US" sz="2000" b="1" smtClean="0">
                <a:solidFill>
                  <a:srgbClr val="000000"/>
                </a:solidFill>
                <a:latin typeface="Courier New" pitchFamily="49" charset="0"/>
              </a:rPr>
              <a:t>  BorderFactory.createCompoundBorder(</a:t>
            </a:r>
          </a:p>
          <a:p>
            <a:pPr eaLnBrk="1" hangingPunct="1">
              <a:lnSpc>
                <a:spcPct val="90000"/>
              </a:lnSpc>
              <a:buFontTx/>
              <a:buNone/>
            </a:pPr>
            <a:r>
              <a:rPr lang="en-US" sz="2000" b="1" smtClean="0">
                <a:solidFill>
                  <a:srgbClr val="000000"/>
                </a:solidFill>
                <a:latin typeface="Courier New" pitchFamily="49" charset="0"/>
              </a:rPr>
              <a:t>      BorderFactory.create...Border(...),  // outer</a:t>
            </a:r>
          </a:p>
          <a:p>
            <a:pPr eaLnBrk="1" hangingPunct="1">
              <a:lnSpc>
                <a:spcPct val="90000"/>
              </a:lnSpc>
              <a:buFontTx/>
              <a:buNone/>
            </a:pPr>
            <a:r>
              <a:rPr lang="en-US" sz="2000" b="1" smtClean="0">
                <a:solidFill>
                  <a:srgbClr val="000000"/>
                </a:solidFill>
                <a:latin typeface="Courier New" pitchFamily="49" charset="0"/>
              </a:rPr>
              <a:t>      BorderFactory.create...Border(...)); // inner</a:t>
            </a:r>
            <a:endParaRPr lang="en-US" sz="2800" smtClean="0"/>
          </a:p>
          <a:p>
            <a:pPr eaLnBrk="1" hangingPunct="1">
              <a:lnSpc>
                <a:spcPct val="90000"/>
              </a:lnSpc>
            </a:pPr>
            <a:r>
              <a:rPr lang="en-US" sz="2800" smtClean="0">
                <a:solidFill>
                  <a:srgbClr val="000000"/>
                </a:solidFill>
              </a:rPr>
              <a:t>Example:</a:t>
            </a:r>
            <a:endParaRPr lang="en-US" sz="2000" b="1" smtClean="0">
              <a:solidFill>
                <a:srgbClr val="000000"/>
              </a:solidFill>
              <a:latin typeface="Courier New" pitchFamily="49" charset="0"/>
            </a:endParaRPr>
          </a:p>
          <a:p>
            <a:pPr eaLnBrk="1" hangingPunct="1">
              <a:lnSpc>
                <a:spcPct val="90000"/>
              </a:lnSpc>
              <a:buFontTx/>
              <a:buNone/>
            </a:pPr>
            <a:r>
              <a:rPr lang="en-US" sz="2000" b="1" smtClean="0">
                <a:solidFill>
                  <a:srgbClr val="000000"/>
                </a:solidFill>
                <a:latin typeface="Courier New" pitchFamily="49" charset="0"/>
              </a:rPr>
              <a:t>  JPanel p = new JPanel();</a:t>
            </a:r>
          </a:p>
          <a:p>
            <a:pPr eaLnBrk="1" hangingPunct="1">
              <a:lnSpc>
                <a:spcPct val="90000"/>
              </a:lnSpc>
              <a:buFontTx/>
              <a:buNone/>
            </a:pPr>
            <a:r>
              <a:rPr lang="en-US" sz="2000" b="1" smtClean="0">
                <a:solidFill>
                  <a:srgbClr val="000000"/>
                </a:solidFill>
                <a:latin typeface="Courier New" pitchFamily="49" charset="0"/>
              </a:rPr>
              <a:t>  p.setBorder(BorderFactory.createCompoundBorder(</a:t>
            </a:r>
          </a:p>
          <a:p>
            <a:pPr eaLnBrk="1" hangingPunct="1">
              <a:lnSpc>
                <a:spcPct val="90000"/>
              </a:lnSpc>
              <a:buFontTx/>
              <a:buNone/>
            </a:pPr>
            <a:r>
              <a:rPr lang="en-US" sz="2000" b="1" smtClean="0">
                <a:solidFill>
                  <a:srgbClr val="000000"/>
                </a:solidFill>
                <a:latin typeface="Courier New" pitchFamily="49" charset="0"/>
              </a:rPr>
              <a:t> 		BorderFactory.createRaisedBevelBorder(),</a:t>
            </a:r>
          </a:p>
          <a:p>
            <a:pPr eaLnBrk="1" hangingPunct="1">
              <a:lnSpc>
                <a:spcPct val="90000"/>
              </a:lnSpc>
              <a:buFontTx/>
              <a:buNone/>
            </a:pPr>
            <a:r>
              <a:rPr lang="en-US" sz="2000" b="1" smtClean="0">
                <a:solidFill>
                  <a:srgbClr val="000000"/>
                </a:solidFill>
                <a:latin typeface="Courier New" pitchFamily="49" charset="0"/>
              </a:rPr>
              <a:t>		BorderFactory.createLoweredBevelBorder()));</a:t>
            </a:r>
          </a:p>
          <a:p>
            <a:pPr eaLnBrk="1" hangingPunct="1">
              <a:lnSpc>
                <a:spcPct val="90000"/>
              </a:lnSpc>
              <a:buFontTx/>
              <a:buNone/>
            </a:pPr>
            <a:endParaRPr lang="en-US" sz="2000" b="1" smtClean="0">
              <a:solidFill>
                <a:srgbClr val="000000"/>
              </a:solidFill>
              <a:latin typeface="Courier New" pitchFamily="49" charset="0"/>
            </a:endParaRPr>
          </a:p>
          <a:p>
            <a:pPr eaLnBrk="1" hangingPunct="1">
              <a:lnSpc>
                <a:spcPct val="90000"/>
              </a:lnSpc>
            </a:pPr>
            <a:endParaRPr lang="en-US" sz="280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1E4C7986-8D81-4B32-B05A-2AEB2F20CF1F}" type="slidenum">
              <a:rPr lang="en-US"/>
              <a:pPr>
                <a:defRPr/>
              </a:pPr>
              <a:t>16</a:t>
            </a:fld>
            <a:endParaRPr lang="en-US"/>
          </a:p>
        </p:txBody>
      </p:sp>
      <p:sp>
        <p:nvSpPr>
          <p:cNvPr id="17411" name="Rectangle 2"/>
          <p:cNvSpPr>
            <a:spLocks noGrp="1" noChangeArrowheads="1"/>
          </p:cNvSpPr>
          <p:nvPr>
            <p:ph type="title" idx="4294967295"/>
          </p:nvPr>
        </p:nvSpPr>
        <p:spPr/>
        <p:txBody>
          <a:bodyPr/>
          <a:lstStyle/>
          <a:p>
            <a:pPr eaLnBrk="1" hangingPunct="1"/>
            <a:r>
              <a:rPr lang="en-US" smtClean="0"/>
              <a:t>Creating Windows</a:t>
            </a:r>
          </a:p>
        </p:txBody>
      </p:sp>
      <p:sp>
        <p:nvSpPr>
          <p:cNvPr id="17412" name="Rectangle 3"/>
          <p:cNvSpPr>
            <a:spLocks noGrp="1" noChangeArrowheads="1"/>
          </p:cNvSpPr>
          <p:nvPr>
            <p:ph type="body" idx="4294967295"/>
          </p:nvPr>
        </p:nvSpPr>
        <p:spPr>
          <a:xfrm>
            <a:off x="304800" y="1447800"/>
            <a:ext cx="8001000" cy="4724400"/>
          </a:xfrm>
        </p:spPr>
        <p:txBody>
          <a:bodyPr/>
          <a:lstStyle/>
          <a:p>
            <a:pPr eaLnBrk="1" hangingPunct="1">
              <a:lnSpc>
                <a:spcPct val="90000"/>
              </a:lnSpc>
            </a:pPr>
            <a:r>
              <a:rPr lang="en-US" sz="2400" smtClean="0"/>
              <a:t>An instance of the </a:t>
            </a:r>
            <a:r>
              <a:rPr lang="en-US" sz="2400" b="1" smtClean="0">
                <a:latin typeface="Courier New" pitchFamily="49" charset="0"/>
              </a:rPr>
              <a:t>JFrame</a:t>
            </a:r>
            <a:r>
              <a:rPr lang="en-US" sz="2400" smtClean="0"/>
              <a:t> class needs to be created:</a:t>
            </a:r>
          </a:p>
          <a:p>
            <a:pPr lvl="1" eaLnBrk="1" hangingPunct="1">
              <a:lnSpc>
                <a:spcPct val="90000"/>
              </a:lnSpc>
              <a:buFontTx/>
              <a:buNone/>
            </a:pPr>
            <a:r>
              <a:rPr lang="en-US" sz="2400" b="1" smtClean="0">
                <a:latin typeface="Courier New" pitchFamily="49" charset="0"/>
              </a:rPr>
              <a:t>JFrame window = new JFrame();</a:t>
            </a:r>
            <a:r>
              <a:rPr lang="en-US" sz="2000" b="1" smtClean="0">
                <a:latin typeface="Courier New" pitchFamily="49" charset="0"/>
              </a:rPr>
              <a:t/>
            </a:r>
            <a:br>
              <a:rPr lang="en-US" sz="2000" b="1" smtClean="0">
                <a:latin typeface="Courier New" pitchFamily="49" charset="0"/>
              </a:rPr>
            </a:br>
            <a:endParaRPr lang="en-US" sz="2000" smtClean="0">
              <a:latin typeface="Courier New" pitchFamily="49" charset="0"/>
            </a:endParaRPr>
          </a:p>
          <a:p>
            <a:pPr eaLnBrk="1" hangingPunct="1">
              <a:lnSpc>
                <a:spcPct val="90000"/>
              </a:lnSpc>
            </a:pPr>
            <a:r>
              <a:rPr lang="en-US" sz="2400" smtClean="0"/>
              <a:t>This statement:</a:t>
            </a:r>
          </a:p>
          <a:p>
            <a:pPr lvl="1" eaLnBrk="1" hangingPunct="1">
              <a:lnSpc>
                <a:spcPct val="90000"/>
              </a:lnSpc>
            </a:pPr>
            <a:r>
              <a:rPr lang="en-US" sz="2000" smtClean="0"/>
              <a:t>creates a </a:t>
            </a:r>
            <a:r>
              <a:rPr lang="en-US" sz="2000" b="1" smtClean="0">
                <a:latin typeface="Courier New" pitchFamily="49" charset="0"/>
              </a:rPr>
              <a:t>JFrame</a:t>
            </a:r>
            <a:r>
              <a:rPr lang="en-US" sz="2000" smtClean="0"/>
              <a:t> object in memory and</a:t>
            </a:r>
          </a:p>
          <a:p>
            <a:pPr lvl="1" eaLnBrk="1" hangingPunct="1">
              <a:lnSpc>
                <a:spcPct val="90000"/>
              </a:lnSpc>
            </a:pPr>
            <a:r>
              <a:rPr lang="en-US" sz="2000" smtClean="0"/>
              <a:t>assigns its address to the window variable.</a:t>
            </a:r>
            <a:br>
              <a:rPr lang="en-US" sz="2000" smtClean="0"/>
            </a:br>
            <a:endParaRPr lang="en-US" sz="2000" smtClean="0"/>
          </a:p>
          <a:p>
            <a:pPr eaLnBrk="1" hangingPunct="1">
              <a:lnSpc>
                <a:spcPct val="90000"/>
              </a:lnSpc>
            </a:pPr>
            <a:r>
              <a:rPr lang="en-US" sz="2400" smtClean="0"/>
              <a:t>The string that is passed to the </a:t>
            </a:r>
            <a:r>
              <a:rPr lang="en-US" sz="2400" b="1" smtClean="0">
                <a:latin typeface="Courier New" pitchFamily="49" charset="0"/>
              </a:rPr>
              <a:t>setTitle</a:t>
            </a:r>
            <a:r>
              <a:rPr lang="en-US" sz="2400" smtClean="0"/>
              <a:t> method will appear in the window’s title bar when it is displayed.</a:t>
            </a:r>
          </a:p>
          <a:p>
            <a:pPr lvl="1" eaLnBrk="1" hangingPunct="1">
              <a:lnSpc>
                <a:spcPct val="90000"/>
              </a:lnSpc>
              <a:buFontTx/>
              <a:buNone/>
            </a:pPr>
            <a:r>
              <a:rPr lang="en-US" sz="2400" b="1" smtClean="0">
                <a:latin typeface="Courier New" pitchFamily="49" charset="0"/>
              </a:rPr>
              <a:t>window.setTitle("A Simple Window");</a:t>
            </a:r>
            <a:r>
              <a:rPr lang="en-US" sz="2000" smtClean="0">
                <a:latin typeface="Courier New" pitchFamily="49" charset="0"/>
              </a:rPr>
              <a:t/>
            </a:r>
            <a:br>
              <a:rPr lang="en-US" sz="2000" smtClean="0">
                <a:latin typeface="Courier New" pitchFamily="49" charset="0"/>
              </a:rPr>
            </a:br>
            <a:endParaRPr lang="en-US" sz="2400" smtClean="0">
              <a:latin typeface="Minion-Regular" charset="0"/>
            </a:endParaRPr>
          </a:p>
          <a:p>
            <a:pPr eaLnBrk="1" hangingPunct="1">
              <a:lnSpc>
                <a:spcPct val="90000"/>
              </a:lnSpc>
            </a:pPr>
            <a:r>
              <a:rPr lang="en-US" sz="2400" smtClean="0"/>
              <a:t>A </a:t>
            </a:r>
            <a:r>
              <a:rPr lang="en-US" sz="2400" b="1" smtClean="0">
                <a:latin typeface="Courier New" pitchFamily="49" charset="0"/>
              </a:rPr>
              <a:t>JFrame</a:t>
            </a:r>
            <a:r>
              <a:rPr lang="en-US" sz="2400" smtClean="0"/>
              <a:t> is initially invisible.</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4"/>
          <p:cNvSpPr>
            <a:spLocks noChangeArrowheads="1"/>
          </p:cNvSpPr>
          <p:nvPr/>
        </p:nvSpPr>
        <p:spPr bwMode="auto">
          <a:xfrm>
            <a:off x="0" y="6248400"/>
            <a:ext cx="4343400" cy="609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p>
            <a:endParaRPr lang="en-US"/>
          </a:p>
        </p:txBody>
      </p:sp>
      <p:sp>
        <p:nvSpPr>
          <p:cNvPr id="4" name="Slide Number Placeholder 3"/>
          <p:cNvSpPr>
            <a:spLocks noGrp="1"/>
          </p:cNvSpPr>
          <p:nvPr>
            <p:ph type="sldNum" sz="quarter" idx="10"/>
          </p:nvPr>
        </p:nvSpPr>
        <p:spPr/>
        <p:txBody>
          <a:bodyPr/>
          <a:lstStyle/>
          <a:p>
            <a:pPr>
              <a:defRPr/>
            </a:pPr>
            <a:r>
              <a:rPr lang="en-US" dirty="0"/>
              <a:t>7-</a:t>
            </a:r>
            <a:fld id="{59775481-54A1-4C23-9DE1-EEEDAE0D1F3E}" type="slidenum">
              <a:rPr lang="en-US"/>
              <a:pPr>
                <a:defRPr/>
              </a:pPr>
              <a:t>160</a:t>
            </a:fld>
            <a:endParaRPr lang="en-US" dirty="0"/>
          </a:p>
        </p:txBody>
      </p:sp>
      <p:sp>
        <p:nvSpPr>
          <p:cNvPr id="156676" name="Rectangle 2"/>
          <p:cNvSpPr>
            <a:spLocks noGrp="1" noChangeArrowheads="1"/>
          </p:cNvSpPr>
          <p:nvPr>
            <p:ph type="title" idx="4294967295"/>
          </p:nvPr>
        </p:nvSpPr>
        <p:spPr/>
        <p:txBody>
          <a:bodyPr/>
          <a:lstStyle/>
          <a:p>
            <a:pPr eaLnBrk="1" hangingPunct="1"/>
            <a:r>
              <a:rPr lang="en-US" smtClean="0"/>
              <a:t>Borders</a:t>
            </a:r>
          </a:p>
        </p:txBody>
      </p:sp>
      <p:sp>
        <p:nvSpPr>
          <p:cNvPr id="128004" name="Rectangle 3"/>
          <p:cNvSpPr>
            <a:spLocks noGrp="1" noChangeArrowheads="1"/>
          </p:cNvSpPr>
          <p:nvPr>
            <p:ph type="body" idx="4294967295"/>
          </p:nvPr>
        </p:nvSpPr>
        <p:spPr>
          <a:xfrm>
            <a:off x="304800" y="1371600"/>
            <a:ext cx="8294688" cy="5105400"/>
          </a:xfrm>
        </p:spPr>
        <p:txBody>
          <a:bodyPr>
            <a:normAutofit lnSpcReduction="10000"/>
          </a:bodyPr>
          <a:lstStyle/>
          <a:p>
            <a:pPr eaLnBrk="1" hangingPunct="1">
              <a:lnSpc>
                <a:spcPct val="90000"/>
              </a:lnSpc>
              <a:defRPr/>
            </a:pPr>
            <a:r>
              <a:rPr lang="en-US" sz="2800" dirty="0" smtClean="0"/>
              <a:t>In the next example we see borders on panels.</a:t>
            </a:r>
          </a:p>
          <a:p>
            <a:pPr eaLnBrk="1" hangingPunct="1">
              <a:lnSpc>
                <a:spcPct val="90000"/>
              </a:lnSpc>
              <a:defRPr/>
            </a:pPr>
            <a:r>
              <a:rPr lang="en-US" sz="2800" dirty="0" smtClean="0"/>
              <a:t>We also see the use of a "null" layout manager.</a:t>
            </a:r>
          </a:p>
          <a:p>
            <a:pPr eaLnBrk="1" hangingPunct="1">
              <a:lnSpc>
                <a:spcPct val="90000"/>
              </a:lnSpc>
              <a:defRPr/>
            </a:pPr>
            <a:r>
              <a:rPr lang="en-US" sz="2800" dirty="0" smtClean="0"/>
              <a:t>With a null layout manager, we take control over placement of components. We must specify 4 things:</a:t>
            </a:r>
            <a:endParaRPr lang="en-US" sz="1600" dirty="0" smtClean="0"/>
          </a:p>
          <a:p>
            <a:pPr lvl="1" eaLnBrk="1" hangingPunct="1">
              <a:lnSpc>
                <a:spcPct val="90000"/>
              </a:lnSpc>
              <a:defRPr/>
            </a:pPr>
            <a:r>
              <a:rPr lang="en-US" sz="2400" dirty="0" smtClean="0"/>
              <a:t>X offset of its Upper Left Corner</a:t>
            </a:r>
          </a:p>
          <a:p>
            <a:pPr lvl="1" eaLnBrk="1" hangingPunct="1">
              <a:lnSpc>
                <a:spcPct val="90000"/>
              </a:lnSpc>
              <a:defRPr/>
            </a:pPr>
            <a:r>
              <a:rPr lang="en-US" sz="2400" dirty="0" smtClean="0"/>
              <a:t>Y offset of its Upper Left Corner</a:t>
            </a:r>
          </a:p>
          <a:p>
            <a:pPr lvl="1" eaLnBrk="1" hangingPunct="1">
              <a:lnSpc>
                <a:spcPct val="90000"/>
              </a:lnSpc>
              <a:defRPr/>
            </a:pPr>
            <a:r>
              <a:rPr lang="en-US" sz="2400" dirty="0" smtClean="0"/>
              <a:t>Width of the component</a:t>
            </a:r>
          </a:p>
          <a:p>
            <a:pPr lvl="1" eaLnBrk="1" hangingPunct="1">
              <a:lnSpc>
                <a:spcPct val="90000"/>
              </a:lnSpc>
              <a:defRPr/>
            </a:pPr>
            <a:r>
              <a:rPr lang="en-US" sz="2400" dirty="0" smtClean="0"/>
              <a:t>Height of the component</a:t>
            </a:r>
          </a:p>
          <a:p>
            <a:pPr eaLnBrk="1" hangingPunct="1">
              <a:lnSpc>
                <a:spcPct val="90000"/>
              </a:lnSpc>
              <a:defRPr/>
            </a:pPr>
            <a:r>
              <a:rPr lang="en-US" sz="2800" dirty="0" smtClean="0"/>
              <a:t>Offsets are relative to ULC of the component to which each is added.</a:t>
            </a:r>
          </a:p>
          <a:p>
            <a:pPr eaLnBrk="1" hangingPunct="1">
              <a:lnSpc>
                <a:spcPct val="90000"/>
              </a:lnSpc>
              <a:defRPr/>
            </a:pPr>
            <a:r>
              <a:rPr lang="en-US" sz="2800" dirty="0" smtClean="0"/>
              <a:t>The components' </a:t>
            </a:r>
            <a:r>
              <a:rPr lang="en-US" sz="2800" b="1" dirty="0" err="1" smtClean="0"/>
              <a:t>setBounds</a:t>
            </a:r>
            <a:r>
              <a:rPr lang="en-US" sz="2800" b="1" dirty="0" smtClean="0"/>
              <a:t>()</a:t>
            </a:r>
            <a:r>
              <a:rPr lang="en-US" sz="2800" dirty="0" smtClean="0"/>
              <a:t> method can do this:</a:t>
            </a:r>
          </a:p>
          <a:p>
            <a:pPr eaLnBrk="1" hangingPunct="1">
              <a:lnSpc>
                <a:spcPct val="90000"/>
              </a:lnSpc>
              <a:buFontTx/>
              <a:buNone/>
              <a:defRPr/>
            </a:pPr>
            <a:r>
              <a:rPr lang="en-US" sz="2400" b="1" dirty="0" smtClean="0">
                <a:latin typeface="Courier New" pitchFamily="49" charset="0"/>
                <a:cs typeface="Courier New" pitchFamily="49" charset="0"/>
              </a:rPr>
              <a:t>		</a:t>
            </a:r>
            <a:r>
              <a:rPr lang="en-US" sz="2000" b="1" dirty="0" smtClean="0">
                <a:latin typeface="Courier New" pitchFamily="49" charset="0"/>
                <a:cs typeface="Courier New" pitchFamily="49" charset="0"/>
              </a:rPr>
              <a:t>p1.setBounds( 46, 16, 150, 50 );</a:t>
            </a:r>
          </a:p>
          <a:p>
            <a:pPr eaLnBrk="1" hangingPunct="1">
              <a:lnSpc>
                <a:spcPct val="90000"/>
              </a:lnSpc>
              <a:buFontTx/>
              <a:buNone/>
              <a:defRPr/>
            </a:pPr>
            <a:r>
              <a:rPr lang="en-US" sz="2000" b="1" dirty="0" smtClean="0">
                <a:latin typeface="Courier New" pitchFamily="49" charset="0"/>
                <a:cs typeface="Courier New" pitchFamily="49" charset="0"/>
              </a:rPr>
              <a:t>	   // x-offset, y-offset, width, height</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8113"/>
            <a:ext cx="6867525" cy="65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TextBox 10"/>
          <p:cNvSpPr txBox="1">
            <a:spLocks noChangeArrowheads="1"/>
          </p:cNvSpPr>
          <p:nvPr/>
        </p:nvSpPr>
        <p:spPr bwMode="auto">
          <a:xfrm>
            <a:off x="5715000" y="228600"/>
            <a:ext cx="3200400" cy="37861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This app will put borders on panels.</a:t>
            </a:r>
          </a:p>
          <a:p>
            <a:pPr algn="l" eaLnBrk="1" hangingPunct="1"/>
            <a:endParaRPr lang="en-US" sz="2000"/>
          </a:p>
          <a:p>
            <a:pPr algn="l" eaLnBrk="1" hangingPunct="1"/>
            <a:r>
              <a:rPr lang="en-US" sz="2000"/>
              <a:t>Start by declaring several border objects and labels.</a:t>
            </a:r>
          </a:p>
          <a:p>
            <a:pPr algn="l" eaLnBrk="1" hangingPunct="1"/>
            <a:endParaRPr lang="en-US" sz="2000"/>
          </a:p>
          <a:p>
            <a:pPr algn="l" eaLnBrk="1" hangingPunct="1"/>
            <a:r>
              <a:rPr lang="en-US" sz="2000"/>
              <a:t>Use a "null" layout manager for the content pane. We will explicitly place each component on it.</a:t>
            </a:r>
          </a:p>
          <a:p>
            <a:pPr algn="l" eaLnBrk="1" hangingPunct="1"/>
            <a:endParaRPr lang="en-US" sz="2000"/>
          </a:p>
          <a:p>
            <a:pPr algn="l" eaLnBrk="1" hangingPunct="1"/>
            <a:r>
              <a:rPr lang="en-US" sz="2000"/>
              <a:t>Set up 5 borders.</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6705600"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TextBox 10"/>
          <p:cNvSpPr txBox="1">
            <a:spLocks noChangeArrowheads="1"/>
          </p:cNvSpPr>
          <p:nvPr/>
        </p:nvSpPr>
        <p:spPr bwMode="auto">
          <a:xfrm>
            <a:off x="4876800" y="2157413"/>
            <a:ext cx="3886200" cy="37861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Set up labels. Note the </a:t>
            </a:r>
            <a:r>
              <a:rPr lang="en-US" sz="2000" b="1"/>
              <a:t>setBounds()</a:t>
            </a:r>
            <a:r>
              <a:rPr lang="en-US" sz="2000"/>
              <a:t> methods that specify for each label its x-offset, y-offset, width, height. Offsets are from the ULC of the component to which each is added.</a:t>
            </a:r>
          </a:p>
          <a:p>
            <a:pPr algn="l" eaLnBrk="1" hangingPunct="1"/>
            <a:endParaRPr lang="en-US" sz="2000"/>
          </a:p>
          <a:p>
            <a:pPr algn="l" eaLnBrk="1" hangingPunct="1"/>
            <a:r>
              <a:rPr lang="en-US" sz="2000"/>
              <a:t>Set up panels. Use </a:t>
            </a:r>
            <a:r>
              <a:rPr lang="en-US" sz="2000" b="1"/>
              <a:t>setBounds()</a:t>
            </a:r>
            <a:r>
              <a:rPr lang="en-US" sz="2000"/>
              <a:t> to control placement and size of each. Each has a "null" layout manager. Set the border for each and add a label. Add each panel to the content pane.</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52400"/>
            <a:ext cx="62103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TextBox 10"/>
          <p:cNvSpPr txBox="1">
            <a:spLocks noChangeArrowheads="1"/>
          </p:cNvSpPr>
          <p:nvPr/>
        </p:nvSpPr>
        <p:spPr bwMode="auto">
          <a:xfrm>
            <a:off x="4876800" y="1143000"/>
            <a:ext cx="3886200" cy="1323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Set the properties of the window as usual, but this time the lines that set them are at the bottom instead of the top of the constructor.</a:t>
            </a:r>
          </a:p>
        </p:txBody>
      </p:sp>
      <p:pic>
        <p:nvPicPr>
          <p:cNvPr id="1597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895600"/>
            <a:ext cx="23812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314A1EF6-CB85-4191-B12A-00DD88DDAC25}" type="slidenum">
              <a:rPr lang="en-US"/>
              <a:pPr>
                <a:defRPr/>
              </a:pPr>
              <a:t>164</a:t>
            </a:fld>
            <a:endParaRPr lang="en-US"/>
          </a:p>
        </p:txBody>
      </p:sp>
      <p:sp>
        <p:nvSpPr>
          <p:cNvPr id="160771" name="Rectangle 2"/>
          <p:cNvSpPr>
            <a:spLocks noGrp="1" noChangeArrowheads="1"/>
          </p:cNvSpPr>
          <p:nvPr>
            <p:ph type="title" idx="4294967295"/>
          </p:nvPr>
        </p:nvSpPr>
        <p:spPr>
          <a:xfrm>
            <a:off x="381000" y="228600"/>
            <a:ext cx="7772400" cy="1143000"/>
          </a:xfrm>
        </p:spPr>
        <p:txBody>
          <a:bodyPr/>
          <a:lstStyle/>
          <a:p>
            <a:pPr eaLnBrk="1" hangingPunct="1"/>
            <a:r>
              <a:rPr lang="en-US" smtClean="0"/>
              <a:t>The Brandi’s Bagel House Application</a:t>
            </a:r>
          </a:p>
        </p:txBody>
      </p:sp>
      <p:sp>
        <p:nvSpPr>
          <p:cNvPr id="160772" name="Rectangle 4"/>
          <p:cNvSpPr>
            <a:spLocks noGrp="1" noChangeArrowheads="1"/>
          </p:cNvSpPr>
          <p:nvPr>
            <p:ph type="body" idx="4294967295"/>
          </p:nvPr>
        </p:nvSpPr>
        <p:spPr/>
        <p:txBody>
          <a:bodyPr/>
          <a:lstStyle/>
          <a:p>
            <a:pPr eaLnBrk="1" hangingPunct="1"/>
            <a:r>
              <a:rPr lang="en-US" sz="2800" dirty="0" smtClean="0"/>
              <a:t>This application will be a more complicated application using several panels to create an interface.  </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dirty="0"/>
              <a:t>7-</a:t>
            </a:r>
            <a:fld id="{5004F5CA-6E6D-4699-82F3-4D6A4DA1FFB0}" type="slidenum">
              <a:rPr lang="en-US"/>
              <a:pPr>
                <a:defRPr/>
              </a:pPr>
              <a:t>165</a:t>
            </a:fld>
            <a:endParaRPr lang="en-US" dirty="0"/>
          </a:p>
        </p:txBody>
      </p:sp>
      <p:sp>
        <p:nvSpPr>
          <p:cNvPr id="161795" name="Rectangle 2"/>
          <p:cNvSpPr>
            <a:spLocks noGrp="1" noChangeArrowheads="1"/>
          </p:cNvSpPr>
          <p:nvPr>
            <p:ph type="title" idx="4294967295"/>
          </p:nvPr>
        </p:nvSpPr>
        <p:spPr>
          <a:xfrm>
            <a:off x="381000" y="228600"/>
            <a:ext cx="7772400" cy="1143000"/>
          </a:xfrm>
        </p:spPr>
        <p:txBody>
          <a:bodyPr/>
          <a:lstStyle/>
          <a:p>
            <a:pPr eaLnBrk="1" hangingPunct="1"/>
            <a:r>
              <a:rPr lang="en-US" smtClean="0"/>
              <a:t>The Brandi’s Bagel House Application</a:t>
            </a:r>
          </a:p>
        </p:txBody>
      </p:sp>
      <p:sp>
        <p:nvSpPr>
          <p:cNvPr id="161796" name="Rectangle 4"/>
          <p:cNvSpPr>
            <a:spLocks noGrp="1" noChangeArrowheads="1"/>
          </p:cNvSpPr>
          <p:nvPr>
            <p:ph type="body" idx="4294967295"/>
          </p:nvPr>
        </p:nvSpPr>
        <p:spPr/>
        <p:txBody>
          <a:bodyPr/>
          <a:lstStyle/>
          <a:p>
            <a:pPr eaLnBrk="1" hangingPunct="1"/>
            <a:r>
              <a:rPr lang="en-US" sz="2800" smtClean="0"/>
              <a:t>This is the interface for Brandi's Bagel House:</a:t>
            </a:r>
          </a:p>
        </p:txBody>
      </p:sp>
      <p:pic>
        <p:nvPicPr>
          <p:cNvPr id="1617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8" y="2305050"/>
            <a:ext cx="434816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486400" y="2286000"/>
            <a:ext cx="3048000" cy="2308225"/>
          </a:xfrm>
          <a:prstGeom prst="rect">
            <a:avLst/>
          </a:prstGeom>
          <a:noFill/>
        </p:spPr>
        <p:txBody>
          <a:bodyPr>
            <a:spAutoFit/>
          </a:bodyPr>
          <a:lstStyle/>
          <a:p>
            <a:pPr algn="l">
              <a:defRPr/>
            </a:pPr>
            <a:r>
              <a:rPr lang="en-US" dirty="0"/>
              <a:t>Panels:</a:t>
            </a:r>
          </a:p>
          <a:p>
            <a:pPr marL="231775" indent="-231775" algn="l">
              <a:buFont typeface="Arial" pitchFamily="34" charset="0"/>
              <a:buChar char="•"/>
              <a:tabLst>
                <a:tab pos="231775" algn="l"/>
              </a:tabLst>
              <a:defRPr/>
            </a:pPr>
            <a:r>
              <a:rPr lang="en-US" dirty="0" err="1" smtClean="0"/>
              <a:t>greetingPanel</a:t>
            </a:r>
            <a:endParaRPr lang="en-US" dirty="0"/>
          </a:p>
          <a:p>
            <a:pPr marL="231775" indent="-231775" algn="l">
              <a:buFont typeface="Arial" pitchFamily="34" charset="0"/>
              <a:buChar char="•"/>
              <a:tabLst>
                <a:tab pos="231775" algn="l"/>
              </a:tabLst>
              <a:defRPr/>
            </a:pPr>
            <a:r>
              <a:rPr lang="en-US" dirty="0" err="1" smtClean="0"/>
              <a:t>bagelPanel</a:t>
            </a:r>
            <a:endParaRPr lang="en-US" dirty="0"/>
          </a:p>
          <a:p>
            <a:pPr marL="231775" indent="-231775" algn="l">
              <a:buFont typeface="Arial" pitchFamily="34" charset="0"/>
              <a:buChar char="•"/>
              <a:tabLst>
                <a:tab pos="231775" algn="l"/>
              </a:tabLst>
              <a:defRPr/>
            </a:pPr>
            <a:r>
              <a:rPr lang="en-US" dirty="0" err="1" smtClean="0"/>
              <a:t>toppingsPanel</a:t>
            </a:r>
            <a:endParaRPr lang="en-US" dirty="0"/>
          </a:p>
          <a:p>
            <a:pPr marL="231775" indent="-231775" algn="l">
              <a:buFont typeface="Arial" pitchFamily="34" charset="0"/>
              <a:buChar char="•"/>
              <a:tabLst>
                <a:tab pos="231775" algn="l"/>
              </a:tabLst>
              <a:defRPr/>
            </a:pPr>
            <a:r>
              <a:rPr lang="en-US" dirty="0" err="1" smtClean="0"/>
              <a:t>coffeePanel</a:t>
            </a:r>
            <a:endParaRPr lang="en-US" dirty="0"/>
          </a:p>
          <a:p>
            <a:pPr marL="231775" indent="-231775" algn="l">
              <a:buFont typeface="Arial" pitchFamily="34" charset="0"/>
              <a:buChar char="•"/>
              <a:tabLst>
                <a:tab pos="231775" algn="l"/>
              </a:tabLst>
              <a:defRPr/>
            </a:pPr>
            <a:r>
              <a:rPr lang="en-US" dirty="0" err="1" smtClean="0"/>
              <a:t>buttonPanel</a:t>
            </a:r>
            <a:endParaRPr lang="en-US" dirty="0"/>
          </a:p>
        </p:txBody>
      </p:sp>
    </p:spTree>
    <p:extLst>
      <p:ext uri="{BB962C8B-B14F-4D97-AF65-F5344CB8AC3E}">
        <p14:creationId xmlns:p14="http://schemas.microsoft.com/office/powerpoint/2010/main" val="19907494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314A1EF6-CB85-4191-B12A-00DD88DDAC25}" type="slidenum">
              <a:rPr lang="en-US"/>
              <a:pPr>
                <a:defRPr/>
              </a:pPr>
              <a:t>166</a:t>
            </a:fld>
            <a:endParaRPr lang="en-US"/>
          </a:p>
        </p:txBody>
      </p:sp>
      <p:sp>
        <p:nvSpPr>
          <p:cNvPr id="160771" name="Rectangle 2"/>
          <p:cNvSpPr>
            <a:spLocks noGrp="1" noChangeArrowheads="1"/>
          </p:cNvSpPr>
          <p:nvPr>
            <p:ph type="title" idx="4294967295"/>
          </p:nvPr>
        </p:nvSpPr>
        <p:spPr>
          <a:xfrm>
            <a:off x="381000" y="228600"/>
            <a:ext cx="7772400" cy="1143000"/>
          </a:xfrm>
        </p:spPr>
        <p:txBody>
          <a:bodyPr/>
          <a:lstStyle/>
          <a:p>
            <a:pPr eaLnBrk="1" hangingPunct="1"/>
            <a:r>
              <a:rPr lang="en-US" smtClean="0"/>
              <a:t>The Brandi’s Bagel House Application</a:t>
            </a:r>
          </a:p>
        </p:txBody>
      </p:sp>
      <p:sp>
        <p:nvSpPr>
          <p:cNvPr id="160772" name="Rectangle 4"/>
          <p:cNvSpPr>
            <a:spLocks noGrp="1" noChangeArrowheads="1"/>
          </p:cNvSpPr>
          <p:nvPr>
            <p:ph type="body" idx="4294967295"/>
          </p:nvPr>
        </p:nvSpPr>
        <p:spPr/>
        <p:txBody>
          <a:bodyPr/>
          <a:lstStyle/>
          <a:p>
            <a:pPr eaLnBrk="1" hangingPunct="1"/>
            <a:r>
              <a:rPr lang="en-US" sz="2800" smtClean="0"/>
              <a:t>So far we have used a single class for our GUI application. This is fine as long as the interface is simple. But for more complicated interfaces, it is better to build the interface one "panel" at a time. </a:t>
            </a:r>
          </a:p>
          <a:p>
            <a:pPr eaLnBrk="1" hangingPunct="1"/>
            <a:r>
              <a:rPr lang="en-US" sz="2800" smtClean="0"/>
              <a:t>Instead of extending </a:t>
            </a:r>
            <a:r>
              <a:rPr lang="en-US" sz="2800" b="1" smtClean="0"/>
              <a:t>JFrame</a:t>
            </a:r>
            <a:r>
              <a:rPr lang="en-US" sz="2800" smtClean="0"/>
              <a:t> we can write classes that extend </a:t>
            </a:r>
            <a:r>
              <a:rPr lang="en-US" sz="2800" b="1" smtClean="0"/>
              <a:t>JPanel</a:t>
            </a:r>
            <a:r>
              <a:rPr lang="en-US" sz="2800" smtClean="0"/>
              <a:t>. Instances of our panels can then be added to a frame to form the application.</a:t>
            </a:r>
          </a:p>
        </p:txBody>
      </p:sp>
    </p:spTree>
    <p:extLst>
      <p:ext uri="{BB962C8B-B14F-4D97-AF65-F5344CB8AC3E}">
        <p14:creationId xmlns:p14="http://schemas.microsoft.com/office/powerpoint/2010/main" val="15471288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dirty="0"/>
              <a:t>7-</a:t>
            </a:r>
            <a:fld id="{5004F5CA-6E6D-4699-82F3-4D6A4DA1FFB0}" type="slidenum">
              <a:rPr lang="en-US"/>
              <a:pPr>
                <a:defRPr/>
              </a:pPr>
              <a:t>167</a:t>
            </a:fld>
            <a:endParaRPr lang="en-US" dirty="0"/>
          </a:p>
        </p:txBody>
      </p:sp>
      <p:sp>
        <p:nvSpPr>
          <p:cNvPr id="161795" name="Rectangle 2"/>
          <p:cNvSpPr>
            <a:spLocks noGrp="1" noChangeArrowheads="1"/>
          </p:cNvSpPr>
          <p:nvPr>
            <p:ph type="title" idx="4294967295"/>
          </p:nvPr>
        </p:nvSpPr>
        <p:spPr>
          <a:xfrm>
            <a:off x="381000" y="228600"/>
            <a:ext cx="7772400" cy="1143000"/>
          </a:xfrm>
        </p:spPr>
        <p:txBody>
          <a:bodyPr/>
          <a:lstStyle/>
          <a:p>
            <a:pPr eaLnBrk="1" hangingPunct="1"/>
            <a:r>
              <a:rPr lang="en-US" smtClean="0"/>
              <a:t>The Brandi’s Bagel House Application</a:t>
            </a:r>
          </a:p>
        </p:txBody>
      </p:sp>
      <p:sp>
        <p:nvSpPr>
          <p:cNvPr id="161796" name="Rectangle 4"/>
          <p:cNvSpPr>
            <a:spLocks noGrp="1" noChangeArrowheads="1"/>
          </p:cNvSpPr>
          <p:nvPr>
            <p:ph type="body" idx="4294967295"/>
          </p:nvPr>
        </p:nvSpPr>
        <p:spPr/>
        <p:txBody>
          <a:bodyPr/>
          <a:lstStyle/>
          <a:p>
            <a:pPr eaLnBrk="1" hangingPunct="1"/>
            <a:r>
              <a:rPr lang="en-US" sz="2800" smtClean="0"/>
              <a:t>This is the interface for Brandi's Bagel House:</a:t>
            </a:r>
          </a:p>
        </p:txBody>
      </p:sp>
      <p:pic>
        <p:nvPicPr>
          <p:cNvPr id="1617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8" y="2305050"/>
            <a:ext cx="434816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486400" y="2286000"/>
            <a:ext cx="3048000" cy="2308225"/>
          </a:xfrm>
          <a:prstGeom prst="rect">
            <a:avLst/>
          </a:prstGeom>
          <a:noFill/>
        </p:spPr>
        <p:txBody>
          <a:bodyPr>
            <a:spAutoFit/>
          </a:bodyPr>
          <a:lstStyle/>
          <a:p>
            <a:pPr algn="l">
              <a:defRPr/>
            </a:pPr>
            <a:r>
              <a:rPr lang="en-US" dirty="0"/>
              <a:t>Panels:</a:t>
            </a:r>
          </a:p>
          <a:p>
            <a:pPr marL="231775" indent="-231775" algn="l">
              <a:buFont typeface="Arial" pitchFamily="34" charset="0"/>
              <a:buChar char="•"/>
              <a:tabLst>
                <a:tab pos="231775" algn="l"/>
              </a:tabLst>
              <a:defRPr/>
            </a:pPr>
            <a:r>
              <a:rPr lang="en-US" dirty="0"/>
              <a:t>Greeting</a:t>
            </a:r>
          </a:p>
          <a:p>
            <a:pPr marL="231775" indent="-231775" algn="l">
              <a:buFont typeface="Arial" pitchFamily="34" charset="0"/>
              <a:buChar char="•"/>
              <a:tabLst>
                <a:tab pos="231775" algn="l"/>
              </a:tabLst>
              <a:defRPr/>
            </a:pPr>
            <a:r>
              <a:rPr lang="en-US" dirty="0"/>
              <a:t>Bagel</a:t>
            </a:r>
          </a:p>
          <a:p>
            <a:pPr marL="231775" indent="-231775" algn="l">
              <a:buFont typeface="Arial" pitchFamily="34" charset="0"/>
              <a:buChar char="•"/>
              <a:tabLst>
                <a:tab pos="231775" algn="l"/>
              </a:tabLst>
              <a:defRPr/>
            </a:pPr>
            <a:r>
              <a:rPr lang="en-US" dirty="0"/>
              <a:t>Toppings</a:t>
            </a:r>
          </a:p>
          <a:p>
            <a:pPr marL="231775" indent="-231775" algn="l">
              <a:buFont typeface="Arial" pitchFamily="34" charset="0"/>
              <a:buChar char="•"/>
              <a:tabLst>
                <a:tab pos="231775" algn="l"/>
              </a:tabLst>
              <a:defRPr/>
            </a:pPr>
            <a:r>
              <a:rPr lang="en-US" dirty="0"/>
              <a:t>Coffee</a:t>
            </a:r>
          </a:p>
          <a:p>
            <a:pPr marL="231775" indent="-231775" algn="l">
              <a:buFont typeface="Arial" pitchFamily="34" charset="0"/>
              <a:buChar char="•"/>
              <a:tabLst>
                <a:tab pos="231775" algn="l"/>
              </a:tabLst>
              <a:defRPr/>
            </a:pPr>
            <a:r>
              <a:rPr lang="en-US" dirty="0"/>
              <a:t>Buttons</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9F980B8F-9102-432D-B7FC-59E0EB9E2794}" type="slidenum">
              <a:rPr lang="en-US"/>
              <a:pPr>
                <a:defRPr/>
              </a:pPr>
              <a:t>168</a:t>
            </a:fld>
            <a:endParaRPr lang="en-US"/>
          </a:p>
        </p:txBody>
      </p:sp>
      <p:sp>
        <p:nvSpPr>
          <p:cNvPr id="162819" name="Rectangle 2"/>
          <p:cNvSpPr>
            <a:spLocks noGrp="1" noChangeArrowheads="1"/>
          </p:cNvSpPr>
          <p:nvPr>
            <p:ph type="title" idx="4294967295"/>
          </p:nvPr>
        </p:nvSpPr>
        <p:spPr>
          <a:xfrm>
            <a:off x="381000" y="228600"/>
            <a:ext cx="7772400" cy="1143000"/>
          </a:xfrm>
        </p:spPr>
        <p:txBody>
          <a:bodyPr/>
          <a:lstStyle/>
          <a:p>
            <a:pPr eaLnBrk="1" hangingPunct="1"/>
            <a:r>
              <a:rPr lang="en-US" dirty="0" smtClean="0"/>
              <a:t>The Brandi’s Bagel House Application</a:t>
            </a:r>
          </a:p>
        </p:txBody>
      </p:sp>
      <p:sp>
        <p:nvSpPr>
          <p:cNvPr id="162820" name="Rectangle 4"/>
          <p:cNvSpPr>
            <a:spLocks noGrp="1" noChangeArrowheads="1"/>
          </p:cNvSpPr>
          <p:nvPr>
            <p:ph type="body" idx="4294967295"/>
          </p:nvPr>
        </p:nvSpPr>
        <p:spPr/>
        <p:txBody>
          <a:bodyPr/>
          <a:lstStyle/>
          <a:p>
            <a:pPr eaLnBrk="1" hangingPunct="1"/>
            <a:r>
              <a:rPr lang="en-US" sz="2800" smtClean="0"/>
              <a:t>Examples:  </a:t>
            </a:r>
          </a:p>
          <a:p>
            <a:pPr lvl="1" eaLnBrk="1" hangingPunct="1"/>
            <a:r>
              <a:rPr lang="en-US" sz="2400" smtClean="0"/>
              <a:t>Four panels for four regions of the GUI:</a:t>
            </a:r>
          </a:p>
          <a:p>
            <a:pPr eaLnBrk="1" hangingPunct="1">
              <a:buFontTx/>
              <a:buNone/>
            </a:pPr>
            <a:r>
              <a:rPr lang="en-US" sz="2800" smtClean="0"/>
              <a:t>		</a:t>
            </a:r>
            <a:r>
              <a:rPr lang="en-US" sz="2800" smtClean="0">
                <a:hlinkClick r:id="rId3" action="ppaction://hlinkfile"/>
              </a:rPr>
              <a:t>GreetingPanel.java</a:t>
            </a:r>
            <a:r>
              <a:rPr lang="en-US" sz="2800" smtClean="0"/>
              <a:t>, </a:t>
            </a:r>
            <a:r>
              <a:rPr lang="en-US" sz="2800" smtClean="0">
                <a:hlinkClick r:id="rId4" action="ppaction://hlinkfile"/>
              </a:rPr>
              <a:t>BagelPanel.java</a:t>
            </a:r>
            <a:r>
              <a:rPr lang="en-US" sz="2800" smtClean="0"/>
              <a:t>, 	</a:t>
            </a:r>
            <a:r>
              <a:rPr lang="en-US" sz="2800" smtClean="0">
                <a:hlinkClick r:id="rId5" action="ppaction://hlinkfile"/>
              </a:rPr>
              <a:t>ToppingPanel.java</a:t>
            </a:r>
            <a:r>
              <a:rPr lang="en-US" sz="2800" smtClean="0"/>
              <a:t>, </a:t>
            </a:r>
            <a:r>
              <a:rPr lang="en-US" sz="2800" smtClean="0">
                <a:hlinkClick r:id="rId6" action="ppaction://hlinkfile"/>
              </a:rPr>
              <a:t>CoffeePanel.java</a:t>
            </a:r>
            <a:r>
              <a:rPr lang="en-US" sz="2800" smtClean="0"/>
              <a:t>,	</a:t>
            </a:r>
          </a:p>
          <a:p>
            <a:pPr lvl="1" eaLnBrk="1" hangingPunct="1"/>
            <a:r>
              <a:rPr lang="en-US" sz="2400" smtClean="0">
                <a:solidFill>
                  <a:srgbClr val="000000"/>
                </a:solidFill>
              </a:rPr>
              <a:t>The Frame that will hold the 4 panels. This class will also create the Button panel and include the button listeners.</a:t>
            </a:r>
          </a:p>
          <a:p>
            <a:pPr eaLnBrk="1" hangingPunct="1">
              <a:buFontTx/>
              <a:buNone/>
            </a:pPr>
            <a:r>
              <a:rPr lang="en-US" sz="2800" smtClean="0"/>
              <a:t>		</a:t>
            </a:r>
            <a:r>
              <a:rPr lang="en-US" sz="2800" smtClean="0">
                <a:hlinkClick r:id="rId7" action="ppaction://hlinkfile"/>
              </a:rPr>
              <a:t>OrderCalculatorGUI.java</a:t>
            </a:r>
            <a:endParaRPr lang="en-US" sz="2800" smtClean="0"/>
          </a:p>
          <a:p>
            <a:pPr lvl="1" eaLnBrk="1" hangingPunct="1"/>
            <a:r>
              <a:rPr lang="en-US" sz="2400" smtClean="0">
                <a:solidFill>
                  <a:srgbClr val="000000"/>
                </a:solidFill>
              </a:rPr>
              <a:t>The class that contains main (and nothing else):</a:t>
            </a:r>
          </a:p>
          <a:p>
            <a:pPr lvl="2" eaLnBrk="1" hangingPunct="1">
              <a:buFontTx/>
              <a:buNone/>
            </a:pPr>
            <a:r>
              <a:rPr lang="en-US" sz="2800" smtClean="0">
                <a:hlinkClick r:id="rId8" action="ppaction://hlinkfile"/>
              </a:rPr>
              <a:t>Bagel.java</a:t>
            </a:r>
            <a:endParaRPr lang="en-US" sz="2800" smtClean="0"/>
          </a:p>
          <a:p>
            <a:pPr eaLnBrk="1" hangingPunct="1"/>
            <a:endParaRPr lang="en-US" sz="2800" smtClean="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6486525"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Picture 2"/>
          <p:cNvPicPr>
            <a:picLocks noChangeAspect="1" noChangeArrowheads="1"/>
          </p:cNvPicPr>
          <p:nvPr/>
        </p:nvPicPr>
        <p:blipFill>
          <a:blip r:embed="rId3">
            <a:extLst>
              <a:ext uri="{28A0092B-C50C-407E-A947-70E740481C1C}">
                <a14:useLocalDpi xmlns:a14="http://schemas.microsoft.com/office/drawing/2010/main" val="0"/>
              </a:ext>
            </a:extLst>
          </a:blip>
          <a:srcRect t="12903" b="74194"/>
          <a:stretch>
            <a:fillRect/>
          </a:stretch>
        </p:blipFill>
        <p:spPr bwMode="auto">
          <a:xfrm>
            <a:off x="1143000" y="4267200"/>
            <a:ext cx="43481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4" name="TextBox 10"/>
          <p:cNvSpPr txBox="1">
            <a:spLocks noChangeArrowheads="1"/>
          </p:cNvSpPr>
          <p:nvPr/>
        </p:nvSpPr>
        <p:spPr bwMode="auto">
          <a:xfrm>
            <a:off x="4114800" y="4953000"/>
            <a:ext cx="38862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Simple panel with a label on it.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E44AF1EF-3F8B-473A-A08A-094056635807}" type="slidenum">
              <a:rPr lang="en-US"/>
              <a:pPr>
                <a:defRPr/>
              </a:pPr>
              <a:t>17</a:t>
            </a:fld>
            <a:endParaRPr lang="en-US"/>
          </a:p>
        </p:txBody>
      </p:sp>
      <p:sp>
        <p:nvSpPr>
          <p:cNvPr id="18435" name="Rectangle 2"/>
          <p:cNvSpPr>
            <a:spLocks noGrp="1" noChangeArrowheads="1"/>
          </p:cNvSpPr>
          <p:nvPr>
            <p:ph type="title" idx="4294967295"/>
          </p:nvPr>
        </p:nvSpPr>
        <p:spPr/>
        <p:txBody>
          <a:bodyPr/>
          <a:lstStyle/>
          <a:p>
            <a:pPr eaLnBrk="1" hangingPunct="1"/>
            <a:r>
              <a:rPr lang="en-US" smtClean="0"/>
              <a:t>Creating Windows</a:t>
            </a:r>
          </a:p>
        </p:txBody>
      </p:sp>
      <p:sp>
        <p:nvSpPr>
          <p:cNvPr id="18436" name="Rectangle 3"/>
          <p:cNvSpPr>
            <a:spLocks noGrp="1" noChangeArrowheads="1"/>
          </p:cNvSpPr>
          <p:nvPr>
            <p:ph type="body" idx="4294967295"/>
          </p:nvPr>
        </p:nvSpPr>
        <p:spPr>
          <a:xfrm>
            <a:off x="381000" y="1447800"/>
            <a:ext cx="8458200" cy="4724400"/>
          </a:xfrm>
        </p:spPr>
        <p:txBody>
          <a:bodyPr/>
          <a:lstStyle/>
          <a:p>
            <a:pPr eaLnBrk="1" hangingPunct="1"/>
            <a:r>
              <a:rPr lang="en-US" sz="2400" smtClean="0"/>
              <a:t>To set the size of the window:</a:t>
            </a:r>
          </a:p>
          <a:p>
            <a:pPr lvl="1" eaLnBrk="1" hangingPunct="1">
              <a:buFontTx/>
              <a:buNone/>
            </a:pPr>
            <a:r>
              <a:rPr lang="en-US" sz="2000" b="1" smtClean="0">
                <a:latin typeface="Courier New" pitchFamily="49" charset="0"/>
              </a:rPr>
              <a:t>window.setSize(WINDOW_WIDTH, WINDOW_HEIGHT);</a:t>
            </a:r>
            <a:r>
              <a:rPr lang="en-US" sz="1800" b="1" smtClean="0">
                <a:latin typeface="Courier New" pitchFamily="49" charset="0"/>
              </a:rPr>
              <a:t/>
            </a:r>
            <a:br>
              <a:rPr lang="en-US" sz="1800" b="1" smtClean="0">
                <a:latin typeface="Courier New" pitchFamily="49" charset="0"/>
              </a:rPr>
            </a:br>
            <a:endParaRPr lang="en-US" sz="1800" smtClean="0">
              <a:latin typeface="Courier New" pitchFamily="49" charset="0"/>
            </a:endParaRPr>
          </a:p>
          <a:p>
            <a:pPr eaLnBrk="1" hangingPunct="1"/>
            <a:r>
              <a:rPr lang="en-US" sz="2400" smtClean="0"/>
              <a:t>To specify the action to take place when the user clicks on the close button.</a:t>
            </a:r>
          </a:p>
          <a:p>
            <a:pPr eaLnBrk="1" hangingPunct="1">
              <a:buFontTx/>
              <a:buNone/>
            </a:pPr>
            <a:r>
              <a:rPr lang="en-US" sz="2000" b="1" smtClean="0">
                <a:latin typeface="Courier New" pitchFamily="49" charset="0"/>
              </a:rPr>
              <a:t>window.setDefaultCloseOperation(JFrame.EXIT_ON_CLOSE); </a:t>
            </a:r>
            <a:br>
              <a:rPr lang="en-US" sz="2000" b="1" smtClean="0">
                <a:latin typeface="Courier New" pitchFamily="49" charset="0"/>
              </a:rPr>
            </a:br>
            <a:endParaRPr lang="en-US" sz="2000" b="1" smtClean="0">
              <a:latin typeface="Courier New" pitchFamily="49" charset="0"/>
            </a:endParaRPr>
          </a:p>
          <a:p>
            <a:pPr eaLnBrk="1" hangingPunct="1"/>
            <a:r>
              <a:rPr lang="en-US" sz="2400" smtClean="0"/>
              <a:t>The </a:t>
            </a:r>
            <a:r>
              <a:rPr lang="en-US" sz="2400" b="1" smtClean="0">
                <a:latin typeface="Courier New" pitchFamily="49" charset="0"/>
              </a:rPr>
              <a:t>setDefaultCloseOperation</a:t>
            </a:r>
            <a:r>
              <a:rPr lang="en-US" sz="2400" smtClean="0"/>
              <a:t> method takes an </a:t>
            </a:r>
            <a:r>
              <a:rPr lang="en-US" sz="2400" b="1" smtClean="0">
                <a:latin typeface="Courier New" pitchFamily="49" charset="0"/>
              </a:rPr>
              <a:t>int</a:t>
            </a:r>
            <a:r>
              <a:rPr lang="en-US" sz="2400" smtClean="0"/>
              <a:t> argument which specifies the action.</a:t>
            </a:r>
          </a:p>
          <a:p>
            <a:pPr lvl="1" eaLnBrk="1" hangingPunct="1"/>
            <a:r>
              <a:rPr lang="en-US" sz="2000" b="1" smtClean="0">
                <a:latin typeface="Courier New" pitchFamily="49" charset="0"/>
              </a:rPr>
              <a:t>JFrame.HIDE_ON_CLOSE</a:t>
            </a:r>
            <a:r>
              <a:rPr lang="en-US" sz="2000" smtClean="0"/>
              <a:t> - causes the window to be hidden from view, but the application does not end.</a:t>
            </a:r>
          </a:p>
          <a:p>
            <a:pPr lvl="1" eaLnBrk="1" hangingPunct="1"/>
            <a:r>
              <a:rPr lang="en-US" sz="2000" smtClean="0"/>
              <a:t>The default action is </a:t>
            </a:r>
            <a:r>
              <a:rPr lang="en-US" sz="2000" b="1" smtClean="0">
                <a:latin typeface="Courier New" pitchFamily="49" charset="0"/>
              </a:rPr>
              <a:t>JFrame.HIDE_ON_CLOSE</a:t>
            </a:r>
            <a:r>
              <a:rPr lang="en-US" sz="2000" b="1" smtClean="0"/>
              <a:t>.</a:t>
            </a:r>
            <a:endParaRPr lang="en-US" sz="2400" b="1" smtClean="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4800600"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2400"/>
            <a:ext cx="44386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Picture 2"/>
          <p:cNvPicPr>
            <a:picLocks noChangeAspect="1" noChangeArrowheads="1"/>
          </p:cNvPicPr>
          <p:nvPr/>
        </p:nvPicPr>
        <p:blipFill>
          <a:blip r:embed="rId4">
            <a:extLst>
              <a:ext uri="{28A0092B-C50C-407E-A947-70E740481C1C}">
                <a14:useLocalDpi xmlns:a14="http://schemas.microsoft.com/office/drawing/2010/main" val="0"/>
              </a:ext>
            </a:extLst>
          </a:blip>
          <a:srcRect l="1543" t="23225" r="73717" b="20000"/>
          <a:stretch>
            <a:fillRect/>
          </a:stretch>
        </p:blipFill>
        <p:spPr bwMode="auto">
          <a:xfrm>
            <a:off x="3343275" y="4648200"/>
            <a:ext cx="10763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extBox 10"/>
          <p:cNvSpPr txBox="1">
            <a:spLocks noChangeArrowheads="1"/>
          </p:cNvSpPr>
          <p:nvPr/>
        </p:nvSpPr>
        <p:spPr bwMode="auto">
          <a:xfrm>
            <a:off x="4876800" y="4083050"/>
            <a:ext cx="3886200" cy="16319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Panel with 2 radio buttons.</a:t>
            </a:r>
          </a:p>
          <a:p>
            <a:pPr algn="l" eaLnBrk="1" hangingPunct="1"/>
            <a:endParaRPr lang="en-US" sz="2000"/>
          </a:p>
          <a:p>
            <a:pPr algn="l" eaLnBrk="1" hangingPunct="1"/>
            <a:r>
              <a:rPr lang="en-US" sz="2000"/>
              <a:t>Method </a:t>
            </a:r>
            <a:r>
              <a:rPr lang="en-US" sz="2000" b="1"/>
              <a:t>getBagelCost()</a:t>
            </a:r>
            <a:r>
              <a:rPr lang="en-US" sz="2000"/>
              <a:t> will see which button is selected and return the cost of the bagel.</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ChangeArrowheads="1"/>
          </p:cNvSpPr>
          <p:nvPr/>
        </p:nvSpPr>
        <p:spPr bwMode="auto">
          <a:xfrm>
            <a:off x="0" y="6248400"/>
            <a:ext cx="4343400" cy="609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p>
            <a:endParaRPr lang="en-US"/>
          </a:p>
        </p:txBody>
      </p:sp>
      <p:pic>
        <p:nvPicPr>
          <p:cNvPr id="165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4876800"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3825"/>
            <a:ext cx="4451350"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3" name="Picture 2"/>
          <p:cNvPicPr>
            <a:picLocks noChangeAspect="1" noChangeArrowheads="1"/>
          </p:cNvPicPr>
          <p:nvPr/>
        </p:nvPicPr>
        <p:blipFill>
          <a:blip r:embed="rId4">
            <a:extLst>
              <a:ext uri="{28A0092B-C50C-407E-A947-70E740481C1C}">
                <a14:useLocalDpi xmlns:a14="http://schemas.microsoft.com/office/drawing/2010/main" val="0"/>
              </a:ext>
            </a:extLst>
          </a:blip>
          <a:srcRect l="24297" t="23225" r="38356" b="19153"/>
          <a:stretch>
            <a:fillRect/>
          </a:stretch>
        </p:blipFill>
        <p:spPr bwMode="auto">
          <a:xfrm>
            <a:off x="1981200" y="5080000"/>
            <a:ext cx="1624013"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4" name="TextBox 10"/>
          <p:cNvSpPr txBox="1">
            <a:spLocks noChangeArrowheads="1"/>
          </p:cNvSpPr>
          <p:nvPr/>
        </p:nvSpPr>
        <p:spPr bwMode="auto">
          <a:xfrm>
            <a:off x="4876800" y="4616450"/>
            <a:ext cx="3886200" cy="16319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Panel with 4 check boxes.</a:t>
            </a:r>
          </a:p>
          <a:p>
            <a:pPr algn="l" eaLnBrk="1" hangingPunct="1"/>
            <a:endParaRPr lang="en-US" sz="2000"/>
          </a:p>
          <a:p>
            <a:pPr algn="l" eaLnBrk="1" hangingPunct="1"/>
            <a:r>
              <a:rPr lang="en-US" sz="2000"/>
              <a:t>Method </a:t>
            </a:r>
            <a:r>
              <a:rPr lang="en-US" sz="2000" b="1"/>
              <a:t>getToppingCost()</a:t>
            </a:r>
            <a:r>
              <a:rPr lang="en-US" sz="2000"/>
              <a:t> will see which check boxes are selected and return the cost of selected toppings.</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6200"/>
            <a:ext cx="5410200"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76200"/>
            <a:ext cx="44958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6" name="Rectangle 6"/>
          <p:cNvSpPr>
            <a:spLocks noChangeArrowheads="1"/>
          </p:cNvSpPr>
          <p:nvPr/>
        </p:nvSpPr>
        <p:spPr bwMode="auto">
          <a:xfrm>
            <a:off x="0" y="6248400"/>
            <a:ext cx="4343400" cy="609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p>
            <a:endParaRPr lang="en-US"/>
          </a:p>
        </p:txBody>
      </p:sp>
      <p:pic>
        <p:nvPicPr>
          <p:cNvPr id="166917" name="Picture 2"/>
          <p:cNvPicPr>
            <a:picLocks noChangeAspect="1" noChangeArrowheads="1"/>
          </p:cNvPicPr>
          <p:nvPr/>
        </p:nvPicPr>
        <p:blipFill>
          <a:blip r:embed="rId4">
            <a:extLst>
              <a:ext uri="{28A0092B-C50C-407E-A947-70E740481C1C}">
                <a14:useLocalDpi xmlns:a14="http://schemas.microsoft.com/office/drawing/2010/main" val="0"/>
              </a:ext>
            </a:extLst>
          </a:blip>
          <a:srcRect l="60246" t="24545" r="2092" b="19066"/>
          <a:stretch>
            <a:fillRect/>
          </a:stretch>
        </p:blipFill>
        <p:spPr bwMode="auto">
          <a:xfrm>
            <a:off x="914400" y="5311775"/>
            <a:ext cx="1371600"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TextBox 10"/>
          <p:cNvSpPr txBox="1">
            <a:spLocks noChangeArrowheads="1"/>
          </p:cNvSpPr>
          <p:nvPr/>
        </p:nvSpPr>
        <p:spPr bwMode="auto">
          <a:xfrm>
            <a:off x="2971800" y="5454650"/>
            <a:ext cx="5867400" cy="1323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Panel with 4 radio buttons.</a:t>
            </a:r>
          </a:p>
          <a:p>
            <a:pPr algn="l" eaLnBrk="1" hangingPunct="1"/>
            <a:endParaRPr lang="en-US" sz="2000"/>
          </a:p>
          <a:p>
            <a:pPr algn="l" eaLnBrk="1" hangingPunct="1"/>
            <a:r>
              <a:rPr lang="en-US" sz="2000"/>
              <a:t>Method </a:t>
            </a:r>
            <a:r>
              <a:rPr lang="en-US" sz="2000" b="1"/>
              <a:t>getCoffeeCost()</a:t>
            </a:r>
            <a:r>
              <a:rPr lang="en-US" sz="2000"/>
              <a:t> will see which radio button is selected and return the cost of the coffee.</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505450" cy="67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9" name="TextBox 10"/>
          <p:cNvSpPr txBox="1">
            <a:spLocks noChangeArrowheads="1"/>
          </p:cNvSpPr>
          <p:nvPr/>
        </p:nvSpPr>
        <p:spPr bwMode="auto">
          <a:xfrm>
            <a:off x="5486400" y="3200400"/>
            <a:ext cx="3124200" cy="2554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This is the </a:t>
            </a:r>
            <a:r>
              <a:rPr lang="en-US" sz="2000" b="1"/>
              <a:t>JFrame</a:t>
            </a:r>
            <a:r>
              <a:rPr lang="en-US" sz="2000"/>
              <a:t> that will include the panels. It creates an instance of each of the panels and uses the </a:t>
            </a:r>
            <a:r>
              <a:rPr lang="en-US" sz="2000" b="1"/>
              <a:t>buildButtonPanel()</a:t>
            </a:r>
            <a:r>
              <a:rPr lang="en-US" sz="2000"/>
              <a:t> method to create the last panel, to hold the Calculate and Exit buttons.</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228600"/>
            <a:ext cx="6334125" cy="56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TextBox 10"/>
          <p:cNvSpPr txBox="1">
            <a:spLocks noChangeArrowheads="1"/>
          </p:cNvSpPr>
          <p:nvPr/>
        </p:nvSpPr>
        <p:spPr bwMode="auto">
          <a:xfrm>
            <a:off x="5638800" y="152400"/>
            <a:ext cx="3124200" cy="19383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Add the 5 panels to the 5 regions of the Border Layout.</a:t>
            </a:r>
          </a:p>
          <a:p>
            <a:pPr algn="l" eaLnBrk="1" hangingPunct="1"/>
            <a:endParaRPr lang="en-US" sz="2000"/>
          </a:p>
          <a:p>
            <a:pPr algn="l" eaLnBrk="1" hangingPunct="1"/>
            <a:r>
              <a:rPr lang="en-US" sz="2000"/>
              <a:t>Use </a:t>
            </a:r>
            <a:r>
              <a:rPr lang="en-US" sz="2000" b="1"/>
              <a:t>pack() </a:t>
            </a:r>
            <a:r>
              <a:rPr lang="en-US" sz="2000"/>
              <a:t>to size the window and then display it.</a:t>
            </a:r>
          </a:p>
        </p:txBody>
      </p:sp>
      <p:sp>
        <p:nvSpPr>
          <p:cNvPr id="168964" name="TextBox 10"/>
          <p:cNvSpPr txBox="1">
            <a:spLocks noChangeArrowheads="1"/>
          </p:cNvSpPr>
          <p:nvPr/>
        </p:nvSpPr>
        <p:spPr bwMode="auto">
          <a:xfrm>
            <a:off x="5638800" y="2895600"/>
            <a:ext cx="3124200" cy="16319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Build the button panel.</a:t>
            </a:r>
          </a:p>
          <a:p>
            <a:pPr algn="l" eaLnBrk="1" hangingPunct="1"/>
            <a:endParaRPr lang="en-US" sz="2000"/>
          </a:p>
          <a:p>
            <a:pPr algn="l" eaLnBrk="1" hangingPunct="1"/>
            <a:r>
              <a:rPr lang="en-US" sz="2000"/>
              <a:t>Add 2 buttons to the button panel and register the listener for each.</a:t>
            </a:r>
          </a:p>
        </p:txBody>
      </p:sp>
      <p:pic>
        <p:nvPicPr>
          <p:cNvPr id="168965" name="Picture 2"/>
          <p:cNvPicPr>
            <a:picLocks noChangeAspect="1" noChangeArrowheads="1"/>
          </p:cNvPicPr>
          <p:nvPr/>
        </p:nvPicPr>
        <p:blipFill>
          <a:blip r:embed="rId3">
            <a:extLst>
              <a:ext uri="{28A0092B-C50C-407E-A947-70E740481C1C}">
                <a14:useLocalDpi xmlns:a14="http://schemas.microsoft.com/office/drawing/2010/main" val="0"/>
              </a:ext>
            </a:extLst>
          </a:blip>
          <a:srcRect l="3441" t="78622" r="3975" b="3351"/>
          <a:stretch>
            <a:fillRect/>
          </a:stretch>
        </p:blipFill>
        <p:spPr bwMode="auto">
          <a:xfrm>
            <a:off x="3213100" y="5791200"/>
            <a:ext cx="40259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7419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extBox 10"/>
          <p:cNvSpPr txBox="1">
            <a:spLocks noChangeArrowheads="1"/>
          </p:cNvSpPr>
          <p:nvPr/>
        </p:nvSpPr>
        <p:spPr bwMode="auto">
          <a:xfrm>
            <a:off x="5791200" y="914400"/>
            <a:ext cx="3124200" cy="2554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When the </a:t>
            </a:r>
            <a:r>
              <a:rPr lang="en-US" sz="2000" b="1"/>
              <a:t>Calculate</a:t>
            </a:r>
            <a:r>
              <a:rPr lang="en-US" sz="2000"/>
              <a:t> button is clicked, use the methods in the panel classes to get the cost of bagel, toppings, coffee. Complete the calculation of the total and display it in a message dialog.</a:t>
            </a:r>
          </a:p>
        </p:txBody>
      </p:sp>
      <p:sp>
        <p:nvSpPr>
          <p:cNvPr id="169988" name="TextBox 10"/>
          <p:cNvSpPr txBox="1">
            <a:spLocks noChangeArrowheads="1"/>
          </p:cNvSpPr>
          <p:nvPr/>
        </p:nvSpPr>
        <p:spPr bwMode="auto">
          <a:xfrm>
            <a:off x="5791200" y="5065713"/>
            <a:ext cx="31242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When the </a:t>
            </a:r>
            <a:r>
              <a:rPr lang="en-US" sz="2000" b="1"/>
              <a:t>Exit</a:t>
            </a:r>
            <a:r>
              <a:rPr lang="en-US" sz="2000"/>
              <a:t> button is clicked, end the application.</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68770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1" name="TextBox 10"/>
          <p:cNvSpPr txBox="1">
            <a:spLocks noChangeArrowheads="1"/>
          </p:cNvSpPr>
          <p:nvPr/>
        </p:nvSpPr>
        <p:spPr bwMode="auto">
          <a:xfrm>
            <a:off x="762000" y="2590800"/>
            <a:ext cx="44958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The application class, containing </a:t>
            </a:r>
            <a:r>
              <a:rPr lang="en-US" sz="2000" b="1"/>
              <a:t>main()</a:t>
            </a:r>
            <a:r>
              <a:rPr lang="en-US" sz="2000"/>
              <a:t>.</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Brandi’s Bagel House </a:t>
            </a:r>
            <a:r>
              <a:rPr lang="en-US" dirty="0" smtClean="0"/>
              <a:t>Application as a Single Class</a:t>
            </a:r>
            <a:endParaRPr lang="en-US" dirty="0"/>
          </a:p>
        </p:txBody>
      </p:sp>
      <p:sp>
        <p:nvSpPr>
          <p:cNvPr id="3" name="Content Placeholder 2"/>
          <p:cNvSpPr>
            <a:spLocks noGrp="1"/>
          </p:cNvSpPr>
          <p:nvPr>
            <p:ph idx="1"/>
          </p:nvPr>
        </p:nvSpPr>
        <p:spPr>
          <a:xfrm>
            <a:off x="304800" y="1447800"/>
            <a:ext cx="8294688" cy="4572000"/>
          </a:xfrm>
        </p:spPr>
        <p:txBody>
          <a:bodyPr/>
          <a:lstStyle/>
          <a:p>
            <a:r>
              <a:rPr lang="en-US" dirty="0" smtClean="0"/>
              <a:t>Although the previous example creates a nice GUI and uses multiple classes in a well-structured way, it may be rather complicated to follow.</a:t>
            </a:r>
          </a:p>
          <a:p>
            <a:r>
              <a:rPr lang="en-US" dirty="0" smtClean="0"/>
              <a:t>This next version of the same application uses just a single class. </a:t>
            </a:r>
          </a:p>
          <a:p>
            <a:pPr lvl="1"/>
            <a:r>
              <a:rPr lang="en-US" dirty="0" smtClean="0"/>
              <a:t>With regard to its organization, it is considered not as good as the original version.</a:t>
            </a:r>
          </a:p>
          <a:p>
            <a:pPr lvl="1"/>
            <a:r>
              <a:rPr lang="en-US" dirty="0" smtClean="0"/>
              <a:t>Most people find it easier to follow and use for a pattern.</a:t>
            </a:r>
            <a:endParaRPr lang="en-US" dirty="0"/>
          </a:p>
        </p:txBody>
      </p:sp>
    </p:spTree>
    <p:extLst>
      <p:ext uri="{BB962C8B-B14F-4D97-AF65-F5344CB8AC3E}">
        <p14:creationId xmlns:p14="http://schemas.microsoft.com/office/powerpoint/2010/main" val="331788719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533400"/>
            <a:ext cx="7648575" cy="5657850"/>
          </a:xfrm>
          <a:prstGeom prst="rect">
            <a:avLst/>
          </a:prstGeom>
        </p:spPr>
      </p:pic>
      <p:sp>
        <p:nvSpPr>
          <p:cNvPr id="3" name="TextBox 10"/>
          <p:cNvSpPr txBox="1">
            <a:spLocks noChangeArrowheads="1"/>
          </p:cNvSpPr>
          <p:nvPr/>
        </p:nvSpPr>
        <p:spPr bwMode="auto">
          <a:xfrm>
            <a:off x="5257800" y="2438400"/>
            <a:ext cx="3230729" cy="70788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At the top of the field list are all the GUI components.</a:t>
            </a:r>
            <a:endParaRPr lang="en-US" sz="2000" dirty="0"/>
          </a:p>
        </p:txBody>
      </p:sp>
    </p:spTree>
    <p:extLst>
      <p:ext uri="{BB962C8B-B14F-4D97-AF65-F5344CB8AC3E}">
        <p14:creationId xmlns:p14="http://schemas.microsoft.com/office/powerpoint/2010/main" val="267684481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228600"/>
            <a:ext cx="7734300" cy="4391025"/>
          </a:xfrm>
          <a:prstGeom prst="rect">
            <a:avLst/>
          </a:prstGeom>
        </p:spPr>
      </p:pic>
      <p:sp>
        <p:nvSpPr>
          <p:cNvPr id="3" name="TextBox 10"/>
          <p:cNvSpPr txBox="1">
            <a:spLocks noChangeArrowheads="1"/>
          </p:cNvSpPr>
          <p:nvPr/>
        </p:nvSpPr>
        <p:spPr bwMode="auto">
          <a:xfrm>
            <a:off x="5181600" y="4724400"/>
            <a:ext cx="3230729" cy="10156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The only field that is not a GUI component is the constant for TAX_RATE</a:t>
            </a:r>
            <a:endParaRPr lang="en-US" sz="2000" dirty="0"/>
          </a:p>
        </p:txBody>
      </p:sp>
    </p:spTree>
    <p:extLst>
      <p:ext uri="{BB962C8B-B14F-4D97-AF65-F5344CB8AC3E}">
        <p14:creationId xmlns:p14="http://schemas.microsoft.com/office/powerpoint/2010/main" val="9205298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4BA59802-0873-47C1-B4B2-584A77395EA4}" type="slidenum">
              <a:rPr lang="en-US"/>
              <a:pPr>
                <a:defRPr/>
              </a:pPr>
              <a:t>18</a:t>
            </a:fld>
            <a:endParaRPr lang="en-US"/>
          </a:p>
        </p:txBody>
      </p:sp>
      <p:sp>
        <p:nvSpPr>
          <p:cNvPr id="19459" name="Rectangle 2"/>
          <p:cNvSpPr>
            <a:spLocks noGrp="1" noChangeArrowheads="1"/>
          </p:cNvSpPr>
          <p:nvPr>
            <p:ph type="title" idx="4294967295"/>
          </p:nvPr>
        </p:nvSpPr>
        <p:spPr/>
        <p:txBody>
          <a:bodyPr/>
          <a:lstStyle/>
          <a:p>
            <a:pPr eaLnBrk="1" hangingPunct="1"/>
            <a:r>
              <a:rPr lang="en-US" smtClean="0"/>
              <a:t>Creating Windows</a:t>
            </a:r>
          </a:p>
        </p:txBody>
      </p:sp>
      <p:sp>
        <p:nvSpPr>
          <p:cNvPr id="19460" name="Rectangle 3"/>
          <p:cNvSpPr>
            <a:spLocks noGrp="1" noChangeArrowheads="1"/>
          </p:cNvSpPr>
          <p:nvPr>
            <p:ph type="body" idx="4294967295"/>
          </p:nvPr>
        </p:nvSpPr>
        <p:spPr>
          <a:xfrm>
            <a:off x="381000" y="1447800"/>
            <a:ext cx="8077200" cy="4724400"/>
          </a:xfrm>
        </p:spPr>
        <p:txBody>
          <a:bodyPr/>
          <a:lstStyle/>
          <a:p>
            <a:pPr eaLnBrk="1" hangingPunct="1"/>
            <a:r>
              <a:rPr lang="en-US" smtClean="0"/>
              <a:t>The following code displays the window:</a:t>
            </a:r>
          </a:p>
          <a:p>
            <a:pPr lvl="1" eaLnBrk="1" hangingPunct="1">
              <a:buFontTx/>
              <a:buNone/>
            </a:pPr>
            <a:r>
              <a:rPr lang="en-US" b="1" smtClean="0">
                <a:latin typeface="Courier New" pitchFamily="49" charset="0"/>
              </a:rPr>
              <a:t>window.setVisible(true);</a:t>
            </a:r>
            <a:r>
              <a:rPr lang="en-US" smtClean="0">
                <a:latin typeface="Courier New" pitchFamily="49" charset="0"/>
              </a:rPr>
              <a:t/>
            </a:r>
            <a:br>
              <a:rPr lang="en-US" smtClean="0">
                <a:latin typeface="Courier New" pitchFamily="49" charset="0"/>
              </a:rPr>
            </a:br>
            <a:endParaRPr lang="en-US" smtClean="0">
              <a:latin typeface="Courier New" pitchFamily="49" charset="0"/>
            </a:endParaRPr>
          </a:p>
          <a:p>
            <a:pPr eaLnBrk="1" hangingPunct="1"/>
            <a:r>
              <a:rPr lang="en-US" smtClean="0"/>
              <a:t>The </a:t>
            </a:r>
            <a:r>
              <a:rPr lang="en-US" b="1" smtClean="0">
                <a:latin typeface="Courier New" pitchFamily="49" charset="0"/>
              </a:rPr>
              <a:t>setVisible</a:t>
            </a:r>
            <a:r>
              <a:rPr lang="en-US" smtClean="0"/>
              <a:t> method takes a </a:t>
            </a:r>
            <a:r>
              <a:rPr lang="en-US" b="1" smtClean="0">
                <a:latin typeface="Courier New" pitchFamily="49" charset="0"/>
              </a:rPr>
              <a:t>boolean</a:t>
            </a:r>
            <a:r>
              <a:rPr lang="en-US" smtClean="0"/>
              <a:t> argument.</a:t>
            </a:r>
          </a:p>
          <a:p>
            <a:pPr lvl="1" eaLnBrk="1" hangingPunct="1"/>
            <a:r>
              <a:rPr lang="en-US" b="1" smtClean="0">
                <a:latin typeface="Courier New" pitchFamily="49" charset="0"/>
              </a:rPr>
              <a:t>true</a:t>
            </a:r>
            <a:r>
              <a:rPr lang="en-US" smtClean="0"/>
              <a:t> - display the window.</a:t>
            </a:r>
          </a:p>
          <a:p>
            <a:pPr lvl="1" eaLnBrk="1" hangingPunct="1"/>
            <a:r>
              <a:rPr lang="en-US" b="1" smtClean="0">
                <a:latin typeface="Courier New" pitchFamily="49" charset="0"/>
              </a:rPr>
              <a:t>false</a:t>
            </a:r>
            <a:r>
              <a:rPr lang="en-US" smtClean="0"/>
              <a:t> - hide the window.</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3" y="228600"/>
            <a:ext cx="5557266" cy="4425696"/>
          </a:xfrm>
          <a:prstGeom prst="rect">
            <a:avLst/>
          </a:prstGeom>
        </p:spPr>
      </p:pic>
      <p:pic>
        <p:nvPicPr>
          <p:cNvPr id="3" name="Picture 2"/>
          <p:cNvPicPr>
            <a:picLocks noChangeAspect="1"/>
          </p:cNvPicPr>
          <p:nvPr/>
        </p:nvPicPr>
        <p:blipFill>
          <a:blip r:embed="rId3"/>
          <a:stretch>
            <a:fillRect/>
          </a:stretch>
        </p:blipFill>
        <p:spPr>
          <a:xfrm>
            <a:off x="457203" y="4648200"/>
            <a:ext cx="5741670" cy="2053590"/>
          </a:xfrm>
          <a:prstGeom prst="rect">
            <a:avLst/>
          </a:prstGeom>
        </p:spPr>
      </p:pic>
      <p:sp>
        <p:nvSpPr>
          <p:cNvPr id="4" name="TextBox 10"/>
          <p:cNvSpPr txBox="1">
            <a:spLocks noChangeArrowheads="1"/>
          </p:cNvSpPr>
          <p:nvPr/>
        </p:nvSpPr>
        <p:spPr bwMode="auto">
          <a:xfrm>
            <a:off x="5257800" y="2325231"/>
            <a:ext cx="3230729" cy="224676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The constructor:</a:t>
            </a:r>
          </a:p>
          <a:p>
            <a:pPr marL="457200" indent="-457200" algn="l" eaLnBrk="1" hangingPunct="1">
              <a:buFont typeface="+mj-lt"/>
              <a:buAutoNum type="arabicPeriod"/>
            </a:pPr>
            <a:r>
              <a:rPr lang="en-US" sz="2000" dirty="0" smtClean="0"/>
              <a:t>Usual stuff to set up the frame.</a:t>
            </a:r>
          </a:p>
          <a:p>
            <a:pPr marL="457200" indent="-457200" algn="l" eaLnBrk="1" hangingPunct="1">
              <a:buFont typeface="+mj-lt"/>
              <a:buAutoNum type="arabicPeriod"/>
            </a:pPr>
            <a:r>
              <a:rPr lang="en-US" sz="2000" dirty="0" smtClean="0"/>
              <a:t>Creates the 5 panels.</a:t>
            </a:r>
          </a:p>
          <a:p>
            <a:pPr marL="457200" indent="-457200" algn="l" eaLnBrk="1" hangingPunct="1">
              <a:buFont typeface="+mj-lt"/>
              <a:buAutoNum type="arabicPeriod"/>
            </a:pPr>
            <a:r>
              <a:rPr lang="en-US" sz="2000" dirty="0" smtClean="0"/>
              <a:t>Adds the panels to the content pane.</a:t>
            </a:r>
          </a:p>
          <a:p>
            <a:pPr marL="457200" indent="-457200" algn="l" eaLnBrk="1" hangingPunct="1">
              <a:buFont typeface="+mj-lt"/>
              <a:buAutoNum type="arabicPeriod"/>
            </a:pPr>
            <a:r>
              <a:rPr lang="en-US" sz="2000" dirty="0" smtClean="0"/>
              <a:t>Pack and make visible.</a:t>
            </a:r>
            <a:endParaRPr lang="en-US" sz="2000" dirty="0"/>
          </a:p>
        </p:txBody>
      </p:sp>
    </p:spTree>
    <p:extLst>
      <p:ext uri="{BB962C8B-B14F-4D97-AF65-F5344CB8AC3E}">
        <p14:creationId xmlns:p14="http://schemas.microsoft.com/office/powerpoint/2010/main" val="272191073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533400"/>
            <a:ext cx="7010400" cy="3600450"/>
          </a:xfrm>
          <a:prstGeom prst="rect">
            <a:avLst/>
          </a:prstGeom>
        </p:spPr>
      </p:pic>
      <p:sp>
        <p:nvSpPr>
          <p:cNvPr id="4" name="TextBox 10"/>
          <p:cNvSpPr txBox="1">
            <a:spLocks noChangeArrowheads="1"/>
          </p:cNvSpPr>
          <p:nvPr/>
        </p:nvSpPr>
        <p:spPr bwMode="auto">
          <a:xfrm>
            <a:off x="5334000" y="3581400"/>
            <a:ext cx="3230729" cy="163121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Private method that builds button panel and adds a listener to each button:</a:t>
            </a:r>
          </a:p>
          <a:p>
            <a:pPr marL="457200" indent="-457200" algn="l" eaLnBrk="1" hangingPunct="1">
              <a:buAutoNum type="arabicPeriod"/>
            </a:pPr>
            <a:r>
              <a:rPr lang="en-US" sz="2000" dirty="0" smtClean="0"/>
              <a:t>CalcButtonListener</a:t>
            </a:r>
          </a:p>
          <a:p>
            <a:pPr marL="457200" indent="-457200" algn="l" eaLnBrk="1" hangingPunct="1">
              <a:buAutoNum type="arabicPeriod"/>
            </a:pPr>
            <a:r>
              <a:rPr lang="en-US" sz="2000" dirty="0" smtClean="0"/>
              <a:t>ExitButtonListener</a:t>
            </a:r>
            <a:endParaRPr lang="en-US" sz="2000" dirty="0"/>
          </a:p>
        </p:txBody>
      </p:sp>
    </p:spTree>
    <p:extLst>
      <p:ext uri="{BB962C8B-B14F-4D97-AF65-F5344CB8AC3E}">
        <p14:creationId xmlns:p14="http://schemas.microsoft.com/office/powerpoint/2010/main" val="373696733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228600"/>
            <a:ext cx="6343650" cy="5448300"/>
          </a:xfrm>
          <a:prstGeom prst="rect">
            <a:avLst/>
          </a:prstGeom>
        </p:spPr>
      </p:pic>
      <p:sp>
        <p:nvSpPr>
          <p:cNvPr id="3" name="TextBox 10"/>
          <p:cNvSpPr txBox="1">
            <a:spLocks noChangeArrowheads="1"/>
          </p:cNvSpPr>
          <p:nvPr/>
        </p:nvSpPr>
        <p:spPr bwMode="auto">
          <a:xfrm>
            <a:off x="6324600" y="609600"/>
            <a:ext cx="2392529" cy="317009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Private method that builds bage</a:t>
            </a:r>
            <a:r>
              <a:rPr lang="en-US" sz="2000" dirty="0"/>
              <a:t>l</a:t>
            </a:r>
            <a:r>
              <a:rPr lang="en-US" sz="2000" dirty="0" smtClean="0"/>
              <a:t> panel with radio buttons and puts them all in the same button group. </a:t>
            </a:r>
          </a:p>
          <a:p>
            <a:pPr algn="l" eaLnBrk="1" hangingPunct="1"/>
            <a:r>
              <a:rPr lang="en-US" sz="2000" dirty="0" smtClean="0"/>
              <a:t>Puts a titled border around this panel. </a:t>
            </a:r>
          </a:p>
          <a:p>
            <a:pPr algn="l" eaLnBrk="1" hangingPunct="1"/>
            <a:r>
              <a:rPr lang="en-US" sz="2000" dirty="0" smtClean="0"/>
              <a:t>No listeners for the radio buttons.</a:t>
            </a:r>
            <a:endParaRPr lang="en-US" sz="2000" dirty="0"/>
          </a:p>
        </p:txBody>
      </p:sp>
    </p:spTree>
    <p:extLst>
      <p:ext uri="{BB962C8B-B14F-4D97-AF65-F5344CB8AC3E}">
        <p14:creationId xmlns:p14="http://schemas.microsoft.com/office/powerpoint/2010/main" val="180140145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381000"/>
            <a:ext cx="7296150" cy="2343150"/>
          </a:xfrm>
          <a:prstGeom prst="rect">
            <a:avLst/>
          </a:prstGeom>
        </p:spPr>
      </p:pic>
      <p:sp>
        <p:nvSpPr>
          <p:cNvPr id="3" name="TextBox 10"/>
          <p:cNvSpPr txBox="1">
            <a:spLocks noChangeArrowheads="1"/>
          </p:cNvSpPr>
          <p:nvPr/>
        </p:nvSpPr>
        <p:spPr bwMode="auto">
          <a:xfrm>
            <a:off x="5410200" y="2819400"/>
            <a:ext cx="3230729" cy="10156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Private method that builds the greeting panel with just a single label.</a:t>
            </a:r>
            <a:endParaRPr lang="en-US" sz="2000" dirty="0"/>
          </a:p>
        </p:txBody>
      </p:sp>
    </p:spTree>
    <p:extLst>
      <p:ext uri="{BB962C8B-B14F-4D97-AF65-F5344CB8AC3E}">
        <p14:creationId xmlns:p14="http://schemas.microsoft.com/office/powerpoint/2010/main" val="238156867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152" y="239972"/>
            <a:ext cx="6124194" cy="5157216"/>
          </a:xfrm>
          <a:prstGeom prst="rect">
            <a:avLst/>
          </a:prstGeom>
        </p:spPr>
      </p:pic>
      <p:pic>
        <p:nvPicPr>
          <p:cNvPr id="3" name="Picture 2"/>
          <p:cNvPicPr>
            <a:picLocks noChangeAspect="1"/>
          </p:cNvPicPr>
          <p:nvPr/>
        </p:nvPicPr>
        <p:blipFill>
          <a:blip r:embed="rId3"/>
          <a:stretch>
            <a:fillRect/>
          </a:stretch>
        </p:blipFill>
        <p:spPr>
          <a:xfrm>
            <a:off x="234289" y="5334000"/>
            <a:ext cx="6231636" cy="1387793"/>
          </a:xfrm>
          <a:prstGeom prst="rect">
            <a:avLst/>
          </a:prstGeom>
        </p:spPr>
      </p:pic>
      <p:sp>
        <p:nvSpPr>
          <p:cNvPr id="4" name="TextBox 10"/>
          <p:cNvSpPr txBox="1">
            <a:spLocks noChangeArrowheads="1"/>
          </p:cNvSpPr>
          <p:nvPr/>
        </p:nvSpPr>
        <p:spPr bwMode="auto">
          <a:xfrm>
            <a:off x="6019800" y="762000"/>
            <a:ext cx="2849729" cy="286232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Private method that builds coffee panel with radio buttons and puts them all in the same button group.</a:t>
            </a:r>
          </a:p>
          <a:p>
            <a:pPr algn="l" eaLnBrk="1" hangingPunct="1"/>
            <a:r>
              <a:rPr lang="en-US" sz="2000" dirty="0" smtClean="0"/>
              <a:t>Puts a titled border around this panel. </a:t>
            </a:r>
          </a:p>
          <a:p>
            <a:pPr algn="l" eaLnBrk="1" hangingPunct="1"/>
            <a:r>
              <a:rPr lang="en-US" sz="2000" dirty="0" smtClean="0"/>
              <a:t>No listeners for the radio buttons.</a:t>
            </a:r>
            <a:endParaRPr lang="en-US" sz="2000" dirty="0"/>
          </a:p>
        </p:txBody>
      </p:sp>
    </p:spTree>
    <p:extLst>
      <p:ext uri="{BB962C8B-B14F-4D97-AF65-F5344CB8AC3E}">
        <p14:creationId xmlns:p14="http://schemas.microsoft.com/office/powerpoint/2010/main" val="62154046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457200"/>
            <a:ext cx="6743700" cy="5248275"/>
          </a:xfrm>
          <a:prstGeom prst="rect">
            <a:avLst/>
          </a:prstGeom>
        </p:spPr>
      </p:pic>
      <p:sp>
        <p:nvSpPr>
          <p:cNvPr id="3" name="TextBox 10"/>
          <p:cNvSpPr txBox="1">
            <a:spLocks noChangeArrowheads="1"/>
          </p:cNvSpPr>
          <p:nvPr/>
        </p:nvSpPr>
        <p:spPr bwMode="auto">
          <a:xfrm>
            <a:off x="5509335" y="4267200"/>
            <a:ext cx="3230729" cy="224676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Private method that builds toppings panel with check boxes.</a:t>
            </a:r>
          </a:p>
          <a:p>
            <a:pPr algn="l" eaLnBrk="1" hangingPunct="1"/>
            <a:r>
              <a:rPr lang="en-US" sz="2000" dirty="0" smtClean="0"/>
              <a:t>Puts a titled border around this panel. </a:t>
            </a:r>
          </a:p>
          <a:p>
            <a:pPr algn="l" eaLnBrk="1" hangingPunct="1"/>
            <a:r>
              <a:rPr lang="en-US" sz="2000" dirty="0" smtClean="0"/>
              <a:t>No listeners for the check boxes.</a:t>
            </a:r>
            <a:endParaRPr lang="en-US" sz="2000" dirty="0"/>
          </a:p>
        </p:txBody>
      </p:sp>
    </p:spTree>
    <p:extLst>
      <p:ext uri="{BB962C8B-B14F-4D97-AF65-F5344CB8AC3E}">
        <p14:creationId xmlns:p14="http://schemas.microsoft.com/office/powerpoint/2010/main" val="372946836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2" y="381002"/>
            <a:ext cx="6822567" cy="4960239"/>
          </a:xfrm>
          <a:prstGeom prst="rect">
            <a:avLst/>
          </a:prstGeom>
        </p:spPr>
      </p:pic>
      <p:pic>
        <p:nvPicPr>
          <p:cNvPr id="3" name="Picture 2"/>
          <p:cNvPicPr>
            <a:picLocks noChangeAspect="1"/>
          </p:cNvPicPr>
          <p:nvPr/>
        </p:nvPicPr>
        <p:blipFill>
          <a:blip r:embed="rId3"/>
          <a:stretch>
            <a:fillRect/>
          </a:stretch>
        </p:blipFill>
        <p:spPr>
          <a:xfrm>
            <a:off x="301390" y="5105400"/>
            <a:ext cx="6741986" cy="1602677"/>
          </a:xfrm>
          <a:prstGeom prst="rect">
            <a:avLst/>
          </a:prstGeom>
        </p:spPr>
      </p:pic>
      <p:sp>
        <p:nvSpPr>
          <p:cNvPr id="4" name="TextBox 10"/>
          <p:cNvSpPr txBox="1">
            <a:spLocks noChangeArrowheads="1"/>
          </p:cNvSpPr>
          <p:nvPr/>
        </p:nvSpPr>
        <p:spPr bwMode="auto">
          <a:xfrm>
            <a:off x="5029200" y="2209800"/>
            <a:ext cx="3886200" cy="224676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The listener for the Calculate button, a private inner class.</a:t>
            </a:r>
          </a:p>
          <a:p>
            <a:pPr algn="l" eaLnBrk="1" hangingPunct="1"/>
            <a:r>
              <a:rPr lang="en-US" sz="2000" dirty="0" smtClean="0"/>
              <a:t>It calls methods in this class to get each cost and computes subtotal.</a:t>
            </a:r>
          </a:p>
          <a:p>
            <a:pPr algn="l" eaLnBrk="1" hangingPunct="1"/>
            <a:r>
              <a:rPr lang="en-US" sz="2000" dirty="0" smtClean="0"/>
              <a:t>Then computes tax and total.</a:t>
            </a:r>
          </a:p>
          <a:p>
            <a:pPr algn="l" eaLnBrk="1" hangingPunct="1"/>
            <a:r>
              <a:rPr lang="en-US" sz="2000" dirty="0" smtClean="0"/>
              <a:t>Displays everything, nicely formatted, in a message dialog.</a:t>
            </a:r>
            <a:endParaRPr lang="en-US" sz="2000" dirty="0"/>
          </a:p>
        </p:txBody>
      </p:sp>
    </p:spTree>
    <p:extLst>
      <p:ext uri="{BB962C8B-B14F-4D97-AF65-F5344CB8AC3E}">
        <p14:creationId xmlns:p14="http://schemas.microsoft.com/office/powerpoint/2010/main" val="165329827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457200"/>
            <a:ext cx="6448425" cy="4619625"/>
          </a:xfrm>
          <a:prstGeom prst="rect">
            <a:avLst/>
          </a:prstGeom>
        </p:spPr>
      </p:pic>
      <p:sp>
        <p:nvSpPr>
          <p:cNvPr id="3" name="TextBox 10"/>
          <p:cNvSpPr txBox="1">
            <a:spLocks noChangeArrowheads="1"/>
          </p:cNvSpPr>
          <p:nvPr/>
        </p:nvSpPr>
        <p:spPr bwMode="auto">
          <a:xfrm>
            <a:off x="5029200" y="3048000"/>
            <a:ext cx="3886200" cy="10156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Private method to get the bagel cost.</a:t>
            </a:r>
          </a:p>
          <a:p>
            <a:pPr algn="l" eaLnBrk="1" hangingPunct="1"/>
            <a:r>
              <a:rPr lang="en-US" sz="2000" dirty="0" smtClean="0"/>
              <a:t>Sees which bagel is selected and returns that cost.</a:t>
            </a:r>
            <a:endParaRPr lang="en-US" sz="2000" dirty="0"/>
          </a:p>
        </p:txBody>
      </p:sp>
    </p:spTree>
    <p:extLst>
      <p:ext uri="{BB962C8B-B14F-4D97-AF65-F5344CB8AC3E}">
        <p14:creationId xmlns:p14="http://schemas.microsoft.com/office/powerpoint/2010/main" val="2925920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228600"/>
            <a:ext cx="6438900" cy="5648325"/>
          </a:xfrm>
          <a:prstGeom prst="rect">
            <a:avLst/>
          </a:prstGeom>
        </p:spPr>
      </p:pic>
      <p:sp>
        <p:nvSpPr>
          <p:cNvPr id="3" name="TextBox 10"/>
          <p:cNvSpPr txBox="1">
            <a:spLocks noChangeArrowheads="1"/>
          </p:cNvSpPr>
          <p:nvPr/>
        </p:nvSpPr>
        <p:spPr bwMode="auto">
          <a:xfrm>
            <a:off x="5029200" y="4953000"/>
            <a:ext cx="3886200" cy="132343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Private method to get the coffee cost.</a:t>
            </a:r>
          </a:p>
          <a:p>
            <a:pPr algn="l" eaLnBrk="1" hangingPunct="1"/>
            <a:r>
              <a:rPr lang="en-US" sz="2000" dirty="0" smtClean="0"/>
              <a:t>Sees which type of coffee is selected and returns that cost.</a:t>
            </a:r>
            <a:endParaRPr lang="en-US" sz="2000" dirty="0"/>
          </a:p>
        </p:txBody>
      </p:sp>
    </p:spTree>
    <p:extLst>
      <p:ext uri="{BB962C8B-B14F-4D97-AF65-F5344CB8AC3E}">
        <p14:creationId xmlns:p14="http://schemas.microsoft.com/office/powerpoint/2010/main" val="147091705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228600"/>
            <a:ext cx="6486525" cy="5695950"/>
          </a:xfrm>
          <a:prstGeom prst="rect">
            <a:avLst/>
          </a:prstGeom>
        </p:spPr>
      </p:pic>
      <p:sp>
        <p:nvSpPr>
          <p:cNvPr id="3" name="TextBox 10"/>
          <p:cNvSpPr txBox="1">
            <a:spLocks noChangeArrowheads="1"/>
          </p:cNvSpPr>
          <p:nvPr/>
        </p:nvSpPr>
        <p:spPr bwMode="auto">
          <a:xfrm>
            <a:off x="5029200" y="3076575"/>
            <a:ext cx="3886200" cy="132343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Private method to get the toppings cost.</a:t>
            </a:r>
          </a:p>
          <a:p>
            <a:pPr algn="l" eaLnBrk="1" hangingPunct="1"/>
            <a:r>
              <a:rPr lang="en-US" sz="2000" dirty="0" smtClean="0"/>
              <a:t>Sees which types of toppings are selected and returns that cost.</a:t>
            </a:r>
            <a:endParaRPr lang="en-US" sz="2000" dirty="0"/>
          </a:p>
        </p:txBody>
      </p:sp>
    </p:spTree>
    <p:extLst>
      <p:ext uri="{BB962C8B-B14F-4D97-AF65-F5344CB8AC3E}">
        <p14:creationId xmlns:p14="http://schemas.microsoft.com/office/powerpoint/2010/main" val="1633537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66675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2"/>
          <p:cNvSpPr txBox="1">
            <a:spLocks noChangeArrowheads="1"/>
          </p:cNvSpPr>
          <p:nvPr/>
        </p:nvSpPr>
        <p:spPr bwMode="auto">
          <a:xfrm>
            <a:off x="6858000" y="990600"/>
            <a:ext cx="2133600" cy="4894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Creates the </a:t>
            </a:r>
            <a:r>
              <a:rPr lang="en-US" b="1"/>
              <a:t>JFrame</a:t>
            </a:r>
            <a:r>
              <a:rPr lang="en-US"/>
              <a:t> and uses its methods to set its title, size.</a:t>
            </a:r>
          </a:p>
          <a:p>
            <a:pPr algn="l" eaLnBrk="1" hangingPunct="1"/>
            <a:endParaRPr lang="en-US"/>
          </a:p>
          <a:p>
            <a:pPr algn="l" eaLnBrk="1" hangingPunct="1"/>
            <a:r>
              <a:rPr lang="en-US"/>
              <a:t>Without the close operation being set as shown, the app won't end when the window is closed.</a:t>
            </a:r>
          </a:p>
        </p:txBody>
      </p:sp>
      <p:sp>
        <p:nvSpPr>
          <p:cNvPr id="20484" name="TextBox 3"/>
          <p:cNvSpPr txBox="1">
            <a:spLocks noChangeArrowheads="1"/>
          </p:cNvSpPr>
          <p:nvPr/>
        </p:nvSpPr>
        <p:spPr bwMode="auto">
          <a:xfrm>
            <a:off x="533400" y="5486400"/>
            <a:ext cx="5867400" cy="830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dirty="0"/>
              <a:t>The window is </a:t>
            </a:r>
            <a:r>
              <a:rPr lang="en-US" u="sng" dirty="0" smtClean="0"/>
              <a:t>invisible</a:t>
            </a:r>
            <a:r>
              <a:rPr lang="en-US" dirty="0" smtClean="0"/>
              <a:t> </a:t>
            </a:r>
            <a:r>
              <a:rPr lang="en-US" dirty="0"/>
              <a:t>by default. So the </a:t>
            </a:r>
            <a:r>
              <a:rPr lang="en-US" dirty="0" err="1"/>
              <a:t>setVisible</a:t>
            </a:r>
            <a:r>
              <a:rPr lang="en-US" dirty="0"/>
              <a:t>() method is used to make it visible!</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762000"/>
            <a:ext cx="8039100" cy="4838700"/>
          </a:xfrm>
          <a:prstGeom prst="rect">
            <a:avLst/>
          </a:prstGeom>
        </p:spPr>
      </p:pic>
      <p:sp>
        <p:nvSpPr>
          <p:cNvPr id="3" name="TextBox 10"/>
          <p:cNvSpPr txBox="1">
            <a:spLocks noChangeArrowheads="1"/>
          </p:cNvSpPr>
          <p:nvPr/>
        </p:nvSpPr>
        <p:spPr bwMode="auto">
          <a:xfrm>
            <a:off x="4800600" y="1828800"/>
            <a:ext cx="3886200" cy="10156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Listener for the Exit button, a private inner class.</a:t>
            </a:r>
          </a:p>
          <a:p>
            <a:pPr algn="l" eaLnBrk="1" hangingPunct="1"/>
            <a:r>
              <a:rPr lang="en-US" sz="2000" dirty="0" smtClean="0"/>
              <a:t>Ends the program.</a:t>
            </a:r>
            <a:endParaRPr lang="en-US" sz="2000" dirty="0"/>
          </a:p>
        </p:txBody>
      </p:sp>
      <p:sp>
        <p:nvSpPr>
          <p:cNvPr id="4" name="TextBox 10"/>
          <p:cNvSpPr txBox="1">
            <a:spLocks noChangeArrowheads="1"/>
          </p:cNvSpPr>
          <p:nvPr/>
        </p:nvSpPr>
        <p:spPr bwMode="auto">
          <a:xfrm flipH="1">
            <a:off x="8686800" y="4635668"/>
            <a:ext cx="1066800" cy="440120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dirty="0" smtClean="0"/>
              <a:t>Public </a:t>
            </a:r>
            <a:r>
              <a:rPr lang="en-US" sz="2000" dirty="0" err="1" smtClean="0"/>
              <a:t>mainunction</a:t>
            </a:r>
            <a:r>
              <a:rPr lang="en-US" sz="2000" dirty="0" smtClean="0"/>
              <a:t> </a:t>
            </a:r>
            <a:r>
              <a:rPr lang="en-US" sz="2000" dirty="0" smtClean="0"/>
              <a:t>to get things started. Creates an instance of the OrderCalculatorGUIv2 class.</a:t>
            </a:r>
            <a:endParaRPr lang="en-US" sz="2000" dirty="0"/>
          </a:p>
        </p:txBody>
      </p:sp>
    </p:spTree>
    <p:extLst>
      <p:ext uri="{BB962C8B-B14F-4D97-AF65-F5344CB8AC3E}">
        <p14:creationId xmlns:p14="http://schemas.microsoft.com/office/powerpoint/2010/main" val="112279063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dirty="0"/>
              <a:t>7-</a:t>
            </a:r>
            <a:fld id="{BF41FE0A-143C-496E-9A3B-C79D2DB86231}" type="slidenum">
              <a:rPr lang="en-US"/>
              <a:pPr>
                <a:defRPr/>
              </a:pPr>
              <a:t>191</a:t>
            </a:fld>
            <a:endParaRPr lang="en-US" dirty="0"/>
          </a:p>
        </p:txBody>
      </p:sp>
      <p:sp>
        <p:nvSpPr>
          <p:cNvPr id="172035" name="Rectangle 2"/>
          <p:cNvSpPr>
            <a:spLocks noGrp="1" noChangeArrowheads="1"/>
          </p:cNvSpPr>
          <p:nvPr>
            <p:ph type="title" idx="4294967295"/>
          </p:nvPr>
        </p:nvSpPr>
        <p:spPr/>
        <p:txBody>
          <a:bodyPr/>
          <a:lstStyle/>
          <a:p>
            <a:pPr eaLnBrk="1" hangingPunct="1"/>
            <a:r>
              <a:rPr lang="en-US" smtClean="0"/>
              <a:t>Splash Screens</a:t>
            </a:r>
          </a:p>
        </p:txBody>
      </p:sp>
      <p:sp>
        <p:nvSpPr>
          <p:cNvPr id="172036" name="Rectangle 3"/>
          <p:cNvSpPr>
            <a:spLocks noGrp="1" noChangeArrowheads="1"/>
          </p:cNvSpPr>
          <p:nvPr>
            <p:ph type="body" idx="4294967295"/>
          </p:nvPr>
        </p:nvSpPr>
        <p:spPr/>
        <p:txBody>
          <a:bodyPr/>
          <a:lstStyle/>
          <a:p>
            <a:pPr eaLnBrk="1" hangingPunct="1"/>
            <a:r>
              <a:rPr lang="en-US" sz="2800" smtClean="0"/>
              <a:t>A splash screen is a graphic image that is displayed while an application loads into memory and starts up.</a:t>
            </a:r>
          </a:p>
          <a:p>
            <a:pPr eaLnBrk="1" hangingPunct="1"/>
            <a:r>
              <a:rPr lang="en-US" sz="2800" smtClean="0"/>
              <a:t>A splash screen keeps the user's attention while a large application loads and executes.</a:t>
            </a:r>
          </a:p>
          <a:p>
            <a:pPr eaLnBrk="1" hangingPunct="1"/>
            <a:r>
              <a:rPr lang="en-US" sz="2800" smtClean="0"/>
              <a:t>Beginning with Java 6, you can display splash screens with your Java applications.</a:t>
            </a:r>
          </a:p>
        </p:txBody>
      </p:sp>
      <p:pic>
        <p:nvPicPr>
          <p:cNvPr id="1720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572000"/>
            <a:ext cx="38100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dirty="0"/>
              <a:t>7-</a:t>
            </a:r>
            <a:fld id="{D68C7BEE-D537-4AF5-B683-E40381CAB4EB}" type="slidenum">
              <a:rPr lang="en-US"/>
              <a:pPr>
                <a:defRPr/>
              </a:pPr>
              <a:t>192</a:t>
            </a:fld>
            <a:endParaRPr lang="en-US" dirty="0"/>
          </a:p>
        </p:txBody>
      </p:sp>
      <p:sp>
        <p:nvSpPr>
          <p:cNvPr id="173059" name="Rectangle 2"/>
          <p:cNvSpPr>
            <a:spLocks noGrp="1" noChangeArrowheads="1"/>
          </p:cNvSpPr>
          <p:nvPr>
            <p:ph type="title" idx="4294967295"/>
          </p:nvPr>
        </p:nvSpPr>
        <p:spPr/>
        <p:txBody>
          <a:bodyPr/>
          <a:lstStyle/>
          <a:p>
            <a:pPr eaLnBrk="1" hangingPunct="1"/>
            <a:r>
              <a:rPr lang="en-US" smtClean="0"/>
              <a:t>Splash Screens</a:t>
            </a:r>
          </a:p>
        </p:txBody>
      </p:sp>
      <p:sp>
        <p:nvSpPr>
          <p:cNvPr id="173060" name="Rectangle 3"/>
          <p:cNvSpPr>
            <a:spLocks noGrp="1" noChangeArrowheads="1"/>
          </p:cNvSpPr>
          <p:nvPr>
            <p:ph type="body" idx="4294967295"/>
          </p:nvPr>
        </p:nvSpPr>
        <p:spPr/>
        <p:txBody>
          <a:bodyPr/>
          <a:lstStyle/>
          <a:p>
            <a:pPr eaLnBrk="1" hangingPunct="1"/>
            <a:r>
              <a:rPr lang="en-US" sz="2400" smtClean="0"/>
              <a:t>To display the splash screen you use the </a:t>
            </a:r>
            <a:r>
              <a:rPr lang="en-US" sz="2400" b="1" smtClean="0">
                <a:latin typeface="Courier New" pitchFamily="49" charset="0"/>
              </a:rPr>
              <a:t>java</a:t>
            </a:r>
            <a:r>
              <a:rPr lang="en-US" sz="2400" smtClean="0"/>
              <a:t> command in the following way when you run the application:</a:t>
            </a:r>
            <a:r>
              <a:rPr lang="en-US" sz="2800" smtClean="0"/>
              <a:t/>
            </a:r>
            <a:br>
              <a:rPr lang="en-US" sz="2800" smtClean="0"/>
            </a:br>
            <a:r>
              <a:rPr lang="en-US" sz="2800" smtClean="0"/>
              <a:t/>
            </a:r>
            <a:br>
              <a:rPr lang="en-US" sz="2800" smtClean="0"/>
            </a:br>
            <a:r>
              <a:rPr lang="en-US" sz="2000" b="1" smtClean="0">
                <a:latin typeface="Courier New" pitchFamily="49" charset="0"/>
              </a:rPr>
              <a:t>java -splash:</a:t>
            </a:r>
            <a:r>
              <a:rPr lang="en-US" sz="2000" b="1" i="1" smtClean="0">
                <a:latin typeface="Courier New" pitchFamily="49" charset="0"/>
              </a:rPr>
              <a:t>GraphicFileName ClassFileName</a:t>
            </a:r>
            <a:r>
              <a:rPr lang="en-US" sz="2000" i="1" smtClean="0">
                <a:latin typeface="Courier New" pitchFamily="49" charset="0"/>
              </a:rPr>
              <a:t/>
            </a:r>
            <a:br>
              <a:rPr lang="en-US" sz="2000" i="1" smtClean="0">
                <a:latin typeface="Courier New" pitchFamily="49" charset="0"/>
              </a:rPr>
            </a:br>
            <a:endParaRPr lang="en-US" sz="2800" smtClean="0"/>
          </a:p>
          <a:p>
            <a:pPr eaLnBrk="1" hangingPunct="1"/>
            <a:r>
              <a:rPr lang="en-US" sz="2400" b="1" i="1" smtClean="0"/>
              <a:t>GraphicFileName</a:t>
            </a:r>
            <a:r>
              <a:rPr lang="en-US" sz="2400" i="1" smtClean="0"/>
              <a:t> </a:t>
            </a:r>
            <a:r>
              <a:rPr lang="en-US" sz="2400" smtClean="0"/>
              <a:t>is the name of the file that contains the graphic image, and </a:t>
            </a:r>
            <a:r>
              <a:rPr lang="en-US" sz="2400" b="1" i="1" smtClean="0"/>
              <a:t>ClassFileName</a:t>
            </a:r>
            <a:r>
              <a:rPr lang="en-US" sz="2400" i="1" smtClean="0"/>
              <a:t> </a:t>
            </a:r>
            <a:r>
              <a:rPr lang="en-US" sz="2400" smtClean="0"/>
              <a:t>is the name of the </a:t>
            </a:r>
            <a:r>
              <a:rPr lang="en-US" sz="2400" b="1" i="1" smtClean="0"/>
              <a:t>.class </a:t>
            </a:r>
            <a:r>
              <a:rPr lang="en-US" sz="2400" smtClean="0"/>
              <a:t>file that you are running.</a:t>
            </a:r>
          </a:p>
          <a:p>
            <a:pPr eaLnBrk="1" hangingPunct="1"/>
            <a:r>
              <a:rPr lang="en-US" sz="2400" smtClean="0"/>
              <a:t>The graphic file can be in the GIF, PNG, or JPEG formats.</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dirty="0"/>
              <a:t>7-</a:t>
            </a:r>
            <a:fld id="{2CA0720D-498F-4D51-B922-336B5AF06C6D}" type="slidenum">
              <a:rPr lang="en-US"/>
              <a:pPr>
                <a:defRPr/>
              </a:pPr>
              <a:t>193</a:t>
            </a:fld>
            <a:endParaRPr lang="en-US" dirty="0"/>
          </a:p>
        </p:txBody>
      </p:sp>
      <p:sp>
        <p:nvSpPr>
          <p:cNvPr id="174083" name="Rectangle 2"/>
          <p:cNvSpPr>
            <a:spLocks noGrp="1" noChangeArrowheads="1"/>
          </p:cNvSpPr>
          <p:nvPr>
            <p:ph type="title" idx="4294967295"/>
          </p:nvPr>
        </p:nvSpPr>
        <p:spPr/>
        <p:txBody>
          <a:bodyPr/>
          <a:lstStyle/>
          <a:p>
            <a:pPr eaLnBrk="1" hangingPunct="1"/>
            <a:r>
              <a:rPr lang="en-US" smtClean="0"/>
              <a:t>Splash Screens</a:t>
            </a:r>
          </a:p>
        </p:txBody>
      </p:sp>
      <p:sp>
        <p:nvSpPr>
          <p:cNvPr id="174084" name="Rectangle 3"/>
          <p:cNvSpPr>
            <a:spLocks noGrp="1" noChangeArrowheads="1"/>
          </p:cNvSpPr>
          <p:nvPr>
            <p:ph type="body" idx="4294967295"/>
          </p:nvPr>
        </p:nvSpPr>
        <p:spPr>
          <a:xfrm>
            <a:off x="304800" y="1600200"/>
            <a:ext cx="8294688" cy="4800600"/>
          </a:xfrm>
        </p:spPr>
        <p:txBody>
          <a:bodyPr/>
          <a:lstStyle/>
          <a:p>
            <a:pPr eaLnBrk="1" hangingPunct="1"/>
            <a:r>
              <a:rPr lang="en-US" sz="2400" smtClean="0"/>
              <a:t>In TextPad, set it up to prompt for parameters.</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Then fill in (at the </a:t>
            </a:r>
            <a:r>
              <a:rPr lang="en-US" sz="2400" u="sng" smtClean="0"/>
              <a:t>beginning</a:t>
            </a:r>
            <a:r>
              <a:rPr lang="en-US" sz="2400" smtClean="0"/>
              <a:t> of the line) </a:t>
            </a:r>
            <a:r>
              <a:rPr lang="en-US" sz="2000" b="1" smtClean="0">
                <a:latin typeface="Courier New" pitchFamily="49" charset="0"/>
                <a:cs typeface="Courier New" pitchFamily="49" charset="0"/>
              </a:rPr>
              <a:t>–splash:filename</a:t>
            </a:r>
            <a:endParaRPr lang="en-US" sz="2400" b="1" smtClean="0">
              <a:latin typeface="Courier New" pitchFamily="49" charset="0"/>
              <a:cs typeface="Courier New" pitchFamily="49" charset="0"/>
            </a:endParaRPr>
          </a:p>
        </p:txBody>
      </p:sp>
      <p:pic>
        <p:nvPicPr>
          <p:cNvPr id="1740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095500"/>
            <a:ext cx="428625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562600"/>
            <a:ext cx="343852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7" name="Right Arrow 6"/>
          <p:cNvSpPr>
            <a:spLocks noChangeArrowheads="1"/>
          </p:cNvSpPr>
          <p:nvPr/>
        </p:nvSpPr>
        <p:spPr bwMode="auto">
          <a:xfrm>
            <a:off x="2922588" y="3101975"/>
            <a:ext cx="304800" cy="152400"/>
          </a:xfrm>
          <a:prstGeom prst="rightArrow">
            <a:avLst>
              <a:gd name="adj1" fmla="val 50000"/>
              <a:gd name="adj2" fmla="val 50000"/>
            </a:avLst>
          </a:prstGeom>
          <a:solidFill>
            <a:srgbClr val="FF0000"/>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086100"/>
            <a:ext cx="7772400" cy="1362075"/>
          </a:xfrm>
        </p:spPr>
        <p:txBody>
          <a:bodyPr/>
          <a:lstStyle/>
          <a:p>
            <a:pPr algn="ctr">
              <a:defRPr/>
            </a:pPr>
            <a:r>
              <a:rPr lang="en-US" dirty="0" smtClean="0"/>
              <a:t>END </a:t>
            </a:r>
            <a:r>
              <a:rPr lang="en-US" smtClean="0"/>
              <a:t>chapter 7-3</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dirty="0"/>
              <a:t>7-</a:t>
            </a:r>
            <a:fld id="{4CE5520B-2E55-4D8A-8E64-4EED9ADF5E5A}" type="slidenum">
              <a:rPr lang="en-US"/>
              <a:pPr>
                <a:defRPr/>
              </a:pPr>
              <a:t>2</a:t>
            </a:fld>
            <a:endParaRPr lang="en-US" dirty="0"/>
          </a:p>
        </p:txBody>
      </p:sp>
      <p:sp>
        <p:nvSpPr>
          <p:cNvPr id="4099" name="Rectangle 2"/>
          <p:cNvSpPr>
            <a:spLocks noGrp="1" noChangeArrowheads="1"/>
          </p:cNvSpPr>
          <p:nvPr>
            <p:ph type="title" idx="4294967295"/>
          </p:nvPr>
        </p:nvSpPr>
        <p:spPr/>
        <p:txBody>
          <a:bodyPr/>
          <a:lstStyle/>
          <a:p>
            <a:pPr eaLnBrk="1" hangingPunct="1"/>
            <a:r>
              <a:rPr lang="en-US" smtClean="0"/>
              <a:t>Chapter Topics</a:t>
            </a:r>
          </a:p>
        </p:txBody>
      </p:sp>
      <p:sp>
        <p:nvSpPr>
          <p:cNvPr id="4100" name="Rectangle 3"/>
          <p:cNvSpPr>
            <a:spLocks noGrp="1" noChangeArrowheads="1"/>
          </p:cNvSpPr>
          <p:nvPr>
            <p:ph type="body" idx="4294967295"/>
          </p:nvPr>
        </p:nvSpPr>
        <p:spPr>
          <a:xfrm>
            <a:off x="685800" y="1371600"/>
            <a:ext cx="8153400" cy="4724400"/>
          </a:xfrm>
        </p:spPr>
        <p:txBody>
          <a:bodyPr/>
          <a:lstStyle/>
          <a:p>
            <a:pPr eaLnBrk="1" hangingPunct="1">
              <a:buFontTx/>
              <a:buNone/>
            </a:pPr>
            <a:r>
              <a:rPr lang="en-US" sz="2800" smtClean="0"/>
              <a:t>Chapter 7 discusses the following main topics:</a:t>
            </a:r>
          </a:p>
          <a:p>
            <a:pPr lvl="1" eaLnBrk="1" hangingPunct="1"/>
            <a:r>
              <a:rPr lang="en-US" sz="2400" smtClean="0"/>
              <a:t>Introduction</a:t>
            </a:r>
          </a:p>
          <a:p>
            <a:pPr lvl="1" eaLnBrk="1" hangingPunct="1"/>
            <a:r>
              <a:rPr lang="en-US" sz="2400" smtClean="0"/>
              <a:t>Creating Windows</a:t>
            </a:r>
          </a:p>
          <a:p>
            <a:pPr lvl="1" eaLnBrk="1" hangingPunct="1"/>
            <a:r>
              <a:rPr lang="en-US" sz="2400" smtClean="0"/>
              <a:t>Equipping GUI Classes with a main method</a:t>
            </a:r>
          </a:p>
          <a:p>
            <a:pPr lvl="1" eaLnBrk="1" hangingPunct="1"/>
            <a:r>
              <a:rPr lang="en-US" sz="2400" smtClean="0"/>
              <a:t>Layout Managers</a:t>
            </a:r>
          </a:p>
          <a:p>
            <a:pPr lvl="1" eaLnBrk="1" hangingPunct="1"/>
            <a:r>
              <a:rPr lang="en-US" sz="2400" smtClean="0"/>
              <a:t>Radio Buttons and Check Boxes</a:t>
            </a:r>
          </a:p>
          <a:p>
            <a:pPr lvl="1" eaLnBrk="1" hangingPunct="1"/>
            <a:r>
              <a:rPr lang="en-US" sz="2400" smtClean="0"/>
              <a:t>Borders</a:t>
            </a:r>
          </a:p>
          <a:p>
            <a:pPr lvl="1" eaLnBrk="1" hangingPunct="1"/>
            <a:r>
              <a:rPr lang="en-US" sz="2400" smtClean="0"/>
              <a:t>Focus on Problem Solving: Extending Classes from </a:t>
            </a:r>
            <a:r>
              <a:rPr lang="en-US" sz="2400" smtClean="0">
                <a:latin typeface="Courier New" pitchFamily="49" charset="0"/>
              </a:rPr>
              <a:t>JPanel</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66675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2"/>
          <p:cNvSpPr txBox="1">
            <a:spLocks noChangeArrowheads="1"/>
          </p:cNvSpPr>
          <p:nvPr/>
        </p:nvSpPr>
        <p:spPr bwMode="auto">
          <a:xfrm>
            <a:off x="6858000" y="990600"/>
            <a:ext cx="2133600" cy="52625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This is an application: we write </a:t>
            </a:r>
            <a:r>
              <a:rPr lang="en-US" b="1"/>
              <a:t>main()</a:t>
            </a:r>
            <a:r>
              <a:rPr lang="en-US"/>
              <a:t> which creates the </a:t>
            </a:r>
            <a:r>
              <a:rPr lang="en-US" b="1"/>
              <a:t>JFrame</a:t>
            </a:r>
            <a:r>
              <a:rPr lang="en-US"/>
              <a:t>. </a:t>
            </a:r>
          </a:p>
          <a:p>
            <a:pPr algn="l" eaLnBrk="1" hangingPunct="1"/>
            <a:endParaRPr lang="en-US"/>
          </a:p>
          <a:p>
            <a:pPr algn="l" eaLnBrk="1" hangingPunct="1"/>
            <a:r>
              <a:rPr lang="en-US"/>
              <a:t>We can see from the way methods are called that all 4 methods must be members of the </a:t>
            </a:r>
            <a:r>
              <a:rPr lang="en-US" b="1"/>
              <a:t>JFrame</a:t>
            </a:r>
            <a:r>
              <a:rPr lang="en-US"/>
              <a:t> class.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9C539E92-95E7-4BDB-BE6F-7BAFF233E413}" type="slidenum">
              <a:rPr lang="en-US"/>
              <a:pPr>
                <a:defRPr/>
              </a:pPr>
              <a:t>21</a:t>
            </a:fld>
            <a:endParaRPr lang="en-US"/>
          </a:p>
        </p:txBody>
      </p:sp>
      <p:sp>
        <p:nvSpPr>
          <p:cNvPr id="22531" name="Rectangle 2"/>
          <p:cNvSpPr>
            <a:spLocks noGrp="1" noChangeArrowheads="1"/>
          </p:cNvSpPr>
          <p:nvPr>
            <p:ph type="title" idx="4294967295"/>
          </p:nvPr>
        </p:nvSpPr>
        <p:spPr/>
        <p:txBody>
          <a:bodyPr/>
          <a:lstStyle/>
          <a:p>
            <a:pPr eaLnBrk="1" hangingPunct="1"/>
            <a:r>
              <a:rPr lang="en-US" smtClean="0"/>
              <a:t>Extending </a:t>
            </a:r>
            <a:r>
              <a:rPr lang="en-US" b="1" smtClean="0">
                <a:latin typeface="Courier New" pitchFamily="49" charset="0"/>
              </a:rPr>
              <a:t>JFrame</a:t>
            </a:r>
          </a:p>
        </p:txBody>
      </p:sp>
      <p:sp>
        <p:nvSpPr>
          <p:cNvPr id="22532" name="Rectangle 3"/>
          <p:cNvSpPr>
            <a:spLocks noGrp="1" noChangeArrowheads="1"/>
          </p:cNvSpPr>
          <p:nvPr>
            <p:ph type="body" idx="4294967295"/>
          </p:nvPr>
        </p:nvSpPr>
        <p:spPr/>
        <p:txBody>
          <a:bodyPr/>
          <a:lstStyle/>
          <a:p>
            <a:pPr eaLnBrk="1" hangingPunct="1"/>
            <a:r>
              <a:rPr lang="en-US" sz="2400" smtClean="0"/>
              <a:t>Instead of directly creating a </a:t>
            </a:r>
            <a:r>
              <a:rPr lang="en-US" sz="2400" b="1" smtClean="0">
                <a:latin typeface="Courier New" pitchFamily="49" charset="0"/>
              </a:rPr>
              <a:t>JFrame</a:t>
            </a:r>
            <a:r>
              <a:rPr lang="en-US" sz="2400" smtClean="0"/>
              <a:t> it is usual to use inheritance to create a new class that extends the </a:t>
            </a:r>
            <a:r>
              <a:rPr lang="en-US" sz="2400" b="1" smtClean="0">
                <a:latin typeface="Courier New" pitchFamily="49" charset="0"/>
              </a:rPr>
              <a:t>JFrame</a:t>
            </a:r>
            <a:r>
              <a:rPr lang="en-US" sz="2400" smtClean="0"/>
              <a:t> class.</a:t>
            </a:r>
          </a:p>
          <a:p>
            <a:pPr lvl="1" eaLnBrk="1" hangingPunct="1"/>
            <a:r>
              <a:rPr lang="en-US" sz="2000" smtClean="0"/>
              <a:t>This is done with a class header like this:</a:t>
            </a:r>
          </a:p>
          <a:p>
            <a:pPr lvl="1" eaLnBrk="1" hangingPunct="1">
              <a:buFontTx/>
              <a:buNone/>
            </a:pPr>
            <a:r>
              <a:rPr lang="en-US" sz="2000" b="1" smtClean="0">
                <a:latin typeface="Courier New" pitchFamily="49" charset="0"/>
              </a:rPr>
              <a:t>public class SimpleWindow extends JFrame</a:t>
            </a:r>
            <a:endParaRPr lang="en-US" sz="2000" smtClean="0"/>
          </a:p>
          <a:p>
            <a:pPr lvl="1" eaLnBrk="1" hangingPunct="1"/>
            <a:r>
              <a:rPr lang="en-US" sz="2000" smtClean="0"/>
              <a:t>The word </a:t>
            </a:r>
            <a:r>
              <a:rPr lang="en-US" sz="2000" u="sng" smtClean="0"/>
              <a:t>extends</a:t>
            </a:r>
            <a:r>
              <a:rPr lang="en-US" sz="2000" smtClean="0"/>
              <a:t> used here means that our new class, </a:t>
            </a:r>
            <a:r>
              <a:rPr lang="en-US" sz="2000" b="1" smtClean="0"/>
              <a:t>SimpleWindow</a:t>
            </a:r>
            <a:r>
              <a:rPr lang="en-US" sz="2000" smtClean="0"/>
              <a:t>, is to be a "subclass" of </a:t>
            </a:r>
            <a:r>
              <a:rPr lang="en-US" sz="2000" b="1" smtClean="0"/>
              <a:t>JFrame</a:t>
            </a:r>
            <a:r>
              <a:rPr lang="en-US" sz="2000" smtClean="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
            </a:r>
            <a:r>
              <a:rPr lang="en-US" dirty="0" err="1" smtClean="0"/>
              <a:t>SimpleWindow</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84" y="1676400"/>
            <a:ext cx="61912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951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7D75E3A4-8FB6-477B-9983-16E46339E031}" type="slidenum">
              <a:rPr lang="en-US"/>
              <a:pPr>
                <a:defRPr/>
              </a:pPr>
              <a:t>23</a:t>
            </a:fld>
            <a:endParaRPr lang="en-US"/>
          </a:p>
        </p:txBody>
      </p:sp>
      <p:sp>
        <p:nvSpPr>
          <p:cNvPr id="23555" name="Rectangle 2"/>
          <p:cNvSpPr>
            <a:spLocks noGrp="1" noChangeArrowheads="1"/>
          </p:cNvSpPr>
          <p:nvPr>
            <p:ph type="title" idx="4294967295"/>
          </p:nvPr>
        </p:nvSpPr>
        <p:spPr/>
        <p:txBody>
          <a:bodyPr/>
          <a:lstStyle/>
          <a:p>
            <a:pPr eaLnBrk="1" hangingPunct="1"/>
            <a:r>
              <a:rPr lang="en-US" smtClean="0"/>
              <a:t>Extending </a:t>
            </a:r>
            <a:r>
              <a:rPr lang="en-US" b="1" smtClean="0">
                <a:latin typeface="Courier New" pitchFamily="49" charset="0"/>
              </a:rPr>
              <a:t>JFrame</a:t>
            </a:r>
          </a:p>
        </p:txBody>
      </p:sp>
      <p:sp>
        <p:nvSpPr>
          <p:cNvPr id="23556" name="Rectangle 3"/>
          <p:cNvSpPr>
            <a:spLocks noGrp="1" noChangeArrowheads="1"/>
          </p:cNvSpPr>
          <p:nvPr>
            <p:ph type="body" idx="4294967295"/>
          </p:nvPr>
        </p:nvSpPr>
        <p:spPr/>
        <p:txBody>
          <a:bodyPr/>
          <a:lstStyle/>
          <a:p>
            <a:pPr eaLnBrk="1" hangingPunct="1"/>
            <a:r>
              <a:rPr lang="en-US" sz="2400" smtClean="0"/>
              <a:t>When a new class </a:t>
            </a:r>
            <a:r>
              <a:rPr lang="en-US" sz="2400" b="1" smtClean="0"/>
              <a:t>(SimpleWindow)</a:t>
            </a:r>
            <a:r>
              <a:rPr lang="en-US" sz="2400" smtClean="0"/>
              <a:t> extends an existing class </a:t>
            </a:r>
            <a:r>
              <a:rPr lang="en-US" sz="2400" b="1" smtClean="0"/>
              <a:t>(JFrame)</a:t>
            </a:r>
            <a:r>
              <a:rPr lang="en-US" sz="2400" smtClean="0"/>
              <a:t>, it inherits many of the existing class’s members just as if they were part of the new class.</a:t>
            </a:r>
          </a:p>
          <a:p>
            <a:pPr eaLnBrk="1" hangingPunct="1"/>
            <a:r>
              <a:rPr lang="en-US" sz="2400" smtClean="0"/>
              <a:t>These members act just as if they were written into the new class declaration.</a:t>
            </a:r>
          </a:p>
          <a:p>
            <a:pPr eaLnBrk="1" hangingPunct="1"/>
            <a:r>
              <a:rPr lang="en-US" sz="2400" smtClean="0"/>
              <a:t>Inherited methods we are using are:</a:t>
            </a:r>
          </a:p>
          <a:p>
            <a:pPr lvl="1" eaLnBrk="1" hangingPunct="1"/>
            <a:r>
              <a:rPr lang="en-US" sz="2000" smtClean="0"/>
              <a:t>setTitle()</a:t>
            </a:r>
          </a:p>
          <a:p>
            <a:pPr lvl="1" eaLnBrk="1" hangingPunct="1"/>
            <a:r>
              <a:rPr lang="en-US" sz="2000" smtClean="0"/>
              <a:t>setSize()</a:t>
            </a:r>
          </a:p>
          <a:p>
            <a:pPr lvl="1" eaLnBrk="1" hangingPunct="1"/>
            <a:r>
              <a:rPr lang="en-US" sz="2000" smtClean="0"/>
              <a:t>setDefaultCloseOperation()</a:t>
            </a:r>
          </a:p>
          <a:p>
            <a:pPr lvl="1" eaLnBrk="1" hangingPunct="1"/>
            <a:r>
              <a:rPr lang="en-US" sz="2000" smtClean="0"/>
              <a:t>setVisible()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D5A6F662-60DB-4B92-93AF-6A84D1D8AD2E}" type="slidenum">
              <a:rPr lang="en-US"/>
              <a:pPr>
                <a:defRPr/>
              </a:pPr>
              <a:t>24</a:t>
            </a:fld>
            <a:endParaRPr lang="en-US"/>
          </a:p>
        </p:txBody>
      </p:sp>
      <p:sp>
        <p:nvSpPr>
          <p:cNvPr id="24579" name="Rectangle 2"/>
          <p:cNvSpPr>
            <a:spLocks noGrp="1" noChangeArrowheads="1"/>
          </p:cNvSpPr>
          <p:nvPr>
            <p:ph type="title" idx="4294967295"/>
          </p:nvPr>
        </p:nvSpPr>
        <p:spPr/>
        <p:txBody>
          <a:bodyPr/>
          <a:lstStyle/>
          <a:p>
            <a:pPr eaLnBrk="1" hangingPunct="1"/>
            <a:r>
              <a:rPr lang="en-US" smtClean="0"/>
              <a:t>Extending </a:t>
            </a:r>
            <a:r>
              <a:rPr lang="en-US" b="1" smtClean="0">
                <a:latin typeface="Courier New" pitchFamily="49" charset="0"/>
              </a:rPr>
              <a:t>JFrame</a:t>
            </a:r>
          </a:p>
        </p:txBody>
      </p:sp>
      <p:sp>
        <p:nvSpPr>
          <p:cNvPr id="24580" name="Rectangle 3"/>
          <p:cNvSpPr>
            <a:spLocks noGrp="1" noChangeArrowheads="1"/>
          </p:cNvSpPr>
          <p:nvPr>
            <p:ph type="body" idx="4294967295"/>
          </p:nvPr>
        </p:nvSpPr>
        <p:spPr/>
        <p:txBody>
          <a:bodyPr/>
          <a:lstStyle/>
          <a:p>
            <a:pPr eaLnBrk="1" hangingPunct="1"/>
            <a:r>
              <a:rPr lang="en-US" sz="2400" smtClean="0"/>
              <a:t>New fields and methods can be declared in the new class declaration.</a:t>
            </a:r>
          </a:p>
          <a:p>
            <a:pPr eaLnBrk="1" hangingPunct="1"/>
            <a:r>
              <a:rPr lang="en-US" sz="2400" smtClean="0"/>
              <a:t>This allows specialized methods and fields to be added to your window.</a:t>
            </a:r>
          </a:p>
          <a:p>
            <a:pPr lvl="1" eaLnBrk="1" hangingPunct="1"/>
            <a:r>
              <a:rPr lang="en-US" sz="2000" smtClean="0"/>
              <a:t>Typically, extending a class means that we </a:t>
            </a:r>
            <a:r>
              <a:rPr lang="en-US" sz="2000" u="sng" smtClean="0"/>
              <a:t>add</a:t>
            </a:r>
            <a:r>
              <a:rPr lang="en-US" sz="2000" smtClean="0"/>
              <a:t> fields and /or methods to those that were inherited.</a:t>
            </a:r>
          </a:p>
          <a:p>
            <a:pPr lvl="1" eaLnBrk="1" hangingPunct="1"/>
            <a:r>
              <a:rPr lang="en-US" sz="2000" smtClean="0"/>
              <a:t>We cannot </a:t>
            </a:r>
            <a:r>
              <a:rPr lang="en-US" sz="2000" u="sng" smtClean="0"/>
              <a:t>remove</a:t>
            </a:r>
            <a:r>
              <a:rPr lang="en-US" sz="2000" smtClean="0"/>
              <a:t> fields or methods!</a:t>
            </a:r>
          </a:p>
          <a:p>
            <a:pPr eaLnBrk="1" hangingPunct="1"/>
            <a:r>
              <a:rPr lang="en-US" sz="2400" smtClean="0"/>
              <a:t>In this example we are not adding any new fields or methods.</a:t>
            </a:r>
          </a:p>
          <a:p>
            <a:pPr eaLnBrk="1" hangingPunct="1"/>
            <a:r>
              <a:rPr lang="en-US" sz="2400" smtClean="0"/>
              <a:t>We are simply using the </a:t>
            </a:r>
            <a:r>
              <a:rPr lang="en-US" sz="2400" b="1" smtClean="0"/>
              <a:t>SimpleWindow</a:t>
            </a:r>
            <a:r>
              <a:rPr lang="en-US" sz="2400" smtClean="0"/>
              <a:t> class's constructor to specify what the new class's windows look like.</a:t>
            </a:r>
          </a:p>
          <a:p>
            <a:pPr eaLnBrk="1" hangingPunct="1"/>
            <a:r>
              <a:rPr lang="en-US" sz="2400" smtClean="0"/>
              <a:t>Examples: </a:t>
            </a:r>
            <a:r>
              <a:rPr lang="en-US" sz="2400" smtClean="0">
                <a:hlinkClick r:id="rId3" action="ppaction://hlinkfile"/>
              </a:rPr>
              <a:t>SimpleWindow.java</a:t>
            </a:r>
            <a:r>
              <a:rPr lang="en-US" sz="2400" smtClean="0"/>
              <a:t>, </a:t>
            </a:r>
            <a:r>
              <a:rPr lang="en-US" sz="2400" smtClean="0">
                <a:hlinkClick r:id="rId4" action="ppaction://hlinkfile"/>
              </a:rPr>
              <a:t>SimpleWindowDemo.java</a:t>
            </a:r>
            <a:endParaRPr lang="en-US" sz="2400" smtClean="0"/>
          </a:p>
          <a:p>
            <a:pPr lvl="1" eaLnBrk="1" hangingPunct="1"/>
            <a:endParaRPr lang="en-US" sz="200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671512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Box 2"/>
          <p:cNvSpPr txBox="1">
            <a:spLocks noChangeArrowheads="1"/>
          </p:cNvSpPr>
          <p:nvPr/>
        </p:nvSpPr>
        <p:spPr bwMode="auto">
          <a:xfrm>
            <a:off x="5486400" y="609600"/>
            <a:ext cx="3505200" cy="45243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This is a class that can be used to create a </a:t>
            </a:r>
            <a:r>
              <a:rPr lang="en-US" b="1"/>
              <a:t>SimpleWindow</a:t>
            </a:r>
            <a:r>
              <a:rPr lang="en-US"/>
              <a:t>. </a:t>
            </a:r>
          </a:p>
          <a:p>
            <a:pPr algn="l" eaLnBrk="1" hangingPunct="1"/>
            <a:endParaRPr lang="en-US"/>
          </a:p>
          <a:p>
            <a:pPr algn="l" eaLnBrk="1" hangingPunct="1"/>
            <a:r>
              <a:rPr lang="en-US"/>
              <a:t>A SimpleWindow is a type of </a:t>
            </a:r>
            <a:r>
              <a:rPr lang="en-US" b="1"/>
              <a:t>JFrame</a:t>
            </a:r>
            <a:r>
              <a:rPr lang="en-US"/>
              <a:t>. </a:t>
            </a:r>
          </a:p>
          <a:p>
            <a:pPr algn="l" eaLnBrk="1" hangingPunct="1"/>
            <a:endParaRPr lang="en-US"/>
          </a:p>
          <a:p>
            <a:pPr algn="l" eaLnBrk="1" hangingPunct="1"/>
            <a:r>
              <a:rPr lang="en-US"/>
              <a:t>The constructor for this class invokes </a:t>
            </a:r>
            <a:r>
              <a:rPr lang="en-US" b="1"/>
              <a:t>JFrame</a:t>
            </a:r>
            <a:r>
              <a:rPr lang="en-US"/>
              <a:t> methods (inherited into the </a:t>
            </a:r>
            <a:r>
              <a:rPr lang="en-US" b="1"/>
              <a:t>SimpleWindow</a:t>
            </a:r>
            <a:r>
              <a:rPr lang="en-US"/>
              <a:t> class) to customize the window.</a:t>
            </a:r>
          </a:p>
        </p:txBody>
      </p:sp>
      <p:sp>
        <p:nvSpPr>
          <p:cNvPr id="25604" name="Right Arrow 3"/>
          <p:cNvSpPr>
            <a:spLocks noChangeArrowheads="1"/>
          </p:cNvSpPr>
          <p:nvPr/>
        </p:nvSpPr>
        <p:spPr bwMode="auto">
          <a:xfrm>
            <a:off x="152400" y="1524000"/>
            <a:ext cx="457200" cy="304800"/>
          </a:xfrm>
          <a:prstGeom prst="rightArrow">
            <a:avLst>
              <a:gd name="adj1" fmla="val 50000"/>
              <a:gd name="adj2" fmla="val 50000"/>
            </a:avLst>
          </a:prstGeom>
          <a:solidFill>
            <a:srgbClr val="FF0000"/>
          </a:solidFill>
          <a:ln w="9525" algn="ctr">
            <a:solidFill>
              <a:schemeClr val="tx1"/>
            </a:solidFill>
            <a:round/>
            <a:headEnd/>
            <a:tailEnd/>
          </a:ln>
        </p:spPr>
        <p:txBody>
          <a:bodyPr wrap="none"/>
          <a:lstStyle/>
          <a:p>
            <a:endParaRPr lang="en-US"/>
          </a:p>
        </p:txBody>
      </p:sp>
      <p:sp>
        <p:nvSpPr>
          <p:cNvPr id="25605" name="TextBox 4"/>
          <p:cNvSpPr txBox="1">
            <a:spLocks noChangeArrowheads="1"/>
          </p:cNvSpPr>
          <p:nvPr/>
        </p:nvSpPr>
        <p:spPr bwMode="auto">
          <a:xfrm>
            <a:off x="533400" y="5486400"/>
            <a:ext cx="6096000" cy="12001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There's no </a:t>
            </a:r>
            <a:r>
              <a:rPr lang="en-US" b="1"/>
              <a:t>main()</a:t>
            </a:r>
            <a:r>
              <a:rPr lang="en-US"/>
              <a:t> here: this is not an application class so we can't run it. We need a client to create an instance of </a:t>
            </a:r>
            <a:r>
              <a:rPr lang="en-US" b="1"/>
              <a:t>SimpleWindow.</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516255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Box 2"/>
          <p:cNvSpPr txBox="1">
            <a:spLocks noChangeArrowheads="1"/>
          </p:cNvSpPr>
          <p:nvPr/>
        </p:nvSpPr>
        <p:spPr bwMode="auto">
          <a:xfrm>
            <a:off x="5486400" y="381000"/>
            <a:ext cx="3505200" cy="4894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This is the </a:t>
            </a:r>
            <a:r>
              <a:rPr lang="en-US" u="sng"/>
              <a:t>application</a:t>
            </a:r>
            <a:r>
              <a:rPr lang="en-US"/>
              <a:t>: the client that will actually create the </a:t>
            </a:r>
            <a:r>
              <a:rPr lang="en-US" b="1"/>
              <a:t>SimpleWindow</a:t>
            </a:r>
            <a:r>
              <a:rPr lang="en-US"/>
              <a:t> object.</a:t>
            </a:r>
          </a:p>
          <a:p>
            <a:pPr algn="l" eaLnBrk="1" hangingPunct="1"/>
            <a:endParaRPr lang="en-US"/>
          </a:p>
          <a:p>
            <a:pPr algn="l" eaLnBrk="1" hangingPunct="1"/>
            <a:r>
              <a:rPr lang="en-US"/>
              <a:t>In this example, </a:t>
            </a:r>
            <a:r>
              <a:rPr lang="en-US" b="1"/>
              <a:t>main()</a:t>
            </a:r>
            <a:r>
              <a:rPr lang="en-US"/>
              <a:t> creates an instance of the </a:t>
            </a:r>
            <a:r>
              <a:rPr lang="en-US" b="1"/>
              <a:t>SimpleWindow</a:t>
            </a:r>
            <a:r>
              <a:rPr lang="en-US"/>
              <a:t> class. This has the effect of opening an actual </a:t>
            </a:r>
            <a:r>
              <a:rPr lang="en-US" b="1"/>
              <a:t>SimpleWindow</a:t>
            </a:r>
            <a:r>
              <a:rPr lang="en-US"/>
              <a:t> and displaying it for the user to see.</a:t>
            </a:r>
          </a:p>
        </p:txBody>
      </p:sp>
      <p:pic>
        <p:nvPicPr>
          <p:cNvPr id="266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57550"/>
            <a:ext cx="33337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ight Arrow 4"/>
          <p:cNvSpPr>
            <a:spLocks noChangeArrowheads="1"/>
          </p:cNvSpPr>
          <p:nvPr/>
        </p:nvSpPr>
        <p:spPr bwMode="auto">
          <a:xfrm>
            <a:off x="457200" y="1828800"/>
            <a:ext cx="457200" cy="304800"/>
          </a:xfrm>
          <a:prstGeom prst="rightArrow">
            <a:avLst>
              <a:gd name="adj1" fmla="val 50000"/>
              <a:gd name="adj2" fmla="val 50000"/>
            </a:avLst>
          </a:prstGeom>
          <a:solidFill>
            <a:srgbClr val="FF0000"/>
          </a:solidFill>
          <a:ln w="9525" algn="ctr">
            <a:solidFill>
              <a:schemeClr val="tx1"/>
            </a:solidFill>
            <a:round/>
            <a:headEnd/>
            <a:tailEnd/>
          </a:ln>
        </p:spPr>
        <p:txBody>
          <a:bodyPr wrap="none"/>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D63DFD1E-B915-4736-AA64-DC33CA3F21AF}" type="slidenum">
              <a:rPr lang="en-US"/>
              <a:pPr>
                <a:defRPr/>
              </a:pPr>
              <a:t>27</a:t>
            </a:fld>
            <a:endParaRPr lang="en-US"/>
          </a:p>
        </p:txBody>
      </p:sp>
      <p:sp>
        <p:nvSpPr>
          <p:cNvPr id="27651" name="Rectangle 2"/>
          <p:cNvSpPr>
            <a:spLocks noGrp="1" noChangeArrowheads="1"/>
          </p:cNvSpPr>
          <p:nvPr>
            <p:ph type="title" idx="4294967295"/>
          </p:nvPr>
        </p:nvSpPr>
        <p:spPr/>
        <p:txBody>
          <a:bodyPr/>
          <a:lstStyle/>
          <a:p>
            <a:pPr eaLnBrk="1" hangingPunct="1"/>
            <a:r>
              <a:rPr lang="en-US" smtClean="0"/>
              <a:t>Adding Components</a:t>
            </a:r>
          </a:p>
        </p:txBody>
      </p:sp>
      <p:sp>
        <p:nvSpPr>
          <p:cNvPr id="27652" name="Rectangle 3"/>
          <p:cNvSpPr>
            <a:spLocks noGrp="1" noChangeArrowheads="1"/>
          </p:cNvSpPr>
          <p:nvPr>
            <p:ph type="body" idx="4294967295"/>
          </p:nvPr>
        </p:nvSpPr>
        <p:spPr/>
        <p:txBody>
          <a:bodyPr/>
          <a:lstStyle/>
          <a:p>
            <a:pPr eaLnBrk="1" hangingPunct="1"/>
            <a:r>
              <a:rPr lang="en-US" sz="3600" dirty="0" smtClean="0"/>
              <a:t>Swing provides numerous components that can be added to a window.</a:t>
            </a:r>
          </a:p>
          <a:p>
            <a:pPr eaLnBrk="1" hangingPunct="1"/>
            <a:r>
              <a:rPr lang="en-US" sz="3600" dirty="0" smtClean="0"/>
              <a:t>Three fundamental components are:</a:t>
            </a:r>
          </a:p>
          <a:p>
            <a:pPr marL="2401888" lvl="1" indent="-1944688" eaLnBrk="1" hangingPunct="1">
              <a:buFontTx/>
              <a:buNone/>
            </a:pPr>
            <a:r>
              <a:rPr lang="en-US" sz="2400" b="1" dirty="0" err="1" smtClean="0">
                <a:latin typeface="Courier New" pitchFamily="49" charset="0"/>
              </a:rPr>
              <a:t>JLabel</a:t>
            </a:r>
            <a:r>
              <a:rPr lang="en-US" sz="2400" dirty="0" smtClean="0"/>
              <a:t> :	An area that can display text.</a:t>
            </a:r>
          </a:p>
          <a:p>
            <a:pPr marL="2401888" lvl="1" indent="-1944688" eaLnBrk="1" hangingPunct="1">
              <a:buFontTx/>
              <a:buNone/>
            </a:pPr>
            <a:r>
              <a:rPr lang="en-US" sz="2400" b="1" dirty="0" err="1" smtClean="0">
                <a:latin typeface="Courier New" pitchFamily="49" charset="0"/>
              </a:rPr>
              <a:t>JTextField</a:t>
            </a:r>
            <a:r>
              <a:rPr lang="en-US" sz="2400" dirty="0" smtClean="0"/>
              <a:t> :	An area in which the user may type a single line of input from the keyboard.</a:t>
            </a:r>
          </a:p>
          <a:p>
            <a:pPr marL="2401888" lvl="1" indent="-1944688" eaLnBrk="1" hangingPunct="1">
              <a:buFontTx/>
              <a:buNone/>
            </a:pPr>
            <a:r>
              <a:rPr lang="en-US" sz="2400" b="1" dirty="0" err="1" smtClean="0">
                <a:latin typeface="Courier New" pitchFamily="49" charset="0"/>
              </a:rPr>
              <a:t>JButton</a:t>
            </a:r>
            <a:r>
              <a:rPr lang="en-US" sz="2400" dirty="0" smtClean="0"/>
              <a:t> :	A button that can cause an action to occur when it is clicked.</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
            </a:r>
            <a:r>
              <a:rPr lang="en-US" dirty="0" err="1" smtClean="0"/>
              <a:t>JLabel</a:t>
            </a:r>
            <a:endParaRPr lang="en-US" dirty="0"/>
          </a:p>
        </p:txBody>
      </p:sp>
      <p:pic>
        <p:nvPicPr>
          <p:cNvPr id="3" name="Picture 2"/>
          <p:cNvPicPr/>
          <p:nvPr/>
        </p:nvPicPr>
        <p:blipFill>
          <a:blip r:embed="rId2"/>
          <a:stretch>
            <a:fillRect/>
          </a:stretch>
        </p:blipFill>
        <p:spPr>
          <a:xfrm>
            <a:off x="1295400" y="1752600"/>
            <a:ext cx="5943600" cy="3733799"/>
          </a:xfrm>
          <a:prstGeom prst="rect">
            <a:avLst/>
          </a:prstGeom>
        </p:spPr>
      </p:pic>
    </p:spTree>
    <p:extLst>
      <p:ext uri="{BB962C8B-B14F-4D97-AF65-F5344CB8AC3E}">
        <p14:creationId xmlns:p14="http://schemas.microsoft.com/office/powerpoint/2010/main" val="1291117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
            </a:r>
            <a:r>
              <a:rPr lang="en-US" dirty="0" err="1" smtClean="0"/>
              <a:t>JTextField</a:t>
            </a:r>
            <a:endParaRPr lang="en-US" dirty="0"/>
          </a:p>
        </p:txBody>
      </p:sp>
      <p:pic>
        <p:nvPicPr>
          <p:cNvPr id="5" name="Picture 4"/>
          <p:cNvPicPr/>
          <p:nvPr/>
        </p:nvPicPr>
        <p:blipFill>
          <a:blip r:embed="rId2"/>
          <a:stretch>
            <a:fillRect/>
          </a:stretch>
        </p:blipFill>
        <p:spPr>
          <a:xfrm>
            <a:off x="1143000" y="1676400"/>
            <a:ext cx="6705600" cy="3886200"/>
          </a:xfrm>
          <a:prstGeom prst="rect">
            <a:avLst/>
          </a:prstGeom>
        </p:spPr>
      </p:pic>
    </p:spTree>
    <p:extLst>
      <p:ext uri="{BB962C8B-B14F-4D97-AF65-F5344CB8AC3E}">
        <p14:creationId xmlns:p14="http://schemas.microsoft.com/office/powerpoint/2010/main" val="3743255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E4DF7BC1-6828-4A3D-AA8B-E0E672441E9A}" type="slidenum">
              <a:rPr lang="en-US"/>
              <a:pPr>
                <a:defRPr/>
              </a:pPr>
              <a:t>3</a:t>
            </a:fld>
            <a:endParaRPr lang="en-US"/>
          </a:p>
        </p:txBody>
      </p:sp>
      <p:sp>
        <p:nvSpPr>
          <p:cNvPr id="5123" name="Rectangle 2"/>
          <p:cNvSpPr>
            <a:spLocks noGrp="1" noChangeArrowheads="1"/>
          </p:cNvSpPr>
          <p:nvPr>
            <p:ph type="title" idx="4294967295"/>
          </p:nvPr>
        </p:nvSpPr>
        <p:spPr/>
        <p:txBody>
          <a:bodyPr/>
          <a:lstStyle/>
          <a:p>
            <a:pPr eaLnBrk="1" hangingPunct="1"/>
            <a:r>
              <a:rPr lang="en-US" smtClean="0"/>
              <a:t>Introduction</a:t>
            </a:r>
          </a:p>
        </p:txBody>
      </p:sp>
      <p:sp>
        <p:nvSpPr>
          <p:cNvPr id="5124" name="Rectangle 3"/>
          <p:cNvSpPr>
            <a:spLocks noGrp="1" noChangeArrowheads="1"/>
          </p:cNvSpPr>
          <p:nvPr>
            <p:ph type="body" idx="4294967295"/>
          </p:nvPr>
        </p:nvSpPr>
        <p:spPr/>
        <p:txBody>
          <a:bodyPr/>
          <a:lstStyle/>
          <a:p>
            <a:pPr eaLnBrk="1" hangingPunct="1">
              <a:lnSpc>
                <a:spcPct val="90000"/>
              </a:lnSpc>
            </a:pPr>
            <a:r>
              <a:rPr lang="en-US" sz="2800" smtClean="0"/>
              <a:t>Many Java application use a </a:t>
            </a:r>
            <a:r>
              <a:rPr lang="en-US" sz="2800" b="1" i="1" smtClean="0"/>
              <a:t>graphical user interface </a:t>
            </a:r>
            <a:r>
              <a:rPr lang="en-US" sz="2800" smtClean="0"/>
              <a:t>or </a:t>
            </a:r>
            <a:r>
              <a:rPr lang="en-US" sz="2800" b="1" i="1" smtClean="0"/>
              <a:t>GUI</a:t>
            </a:r>
            <a:r>
              <a:rPr lang="en-US" sz="2800" i="1" smtClean="0"/>
              <a:t> </a:t>
            </a:r>
            <a:r>
              <a:rPr lang="en-US" sz="2800" smtClean="0"/>
              <a:t>(pronounced “gooey”).</a:t>
            </a:r>
          </a:p>
          <a:p>
            <a:pPr eaLnBrk="1" hangingPunct="1">
              <a:lnSpc>
                <a:spcPct val="90000"/>
              </a:lnSpc>
            </a:pPr>
            <a:r>
              <a:rPr lang="en-US" sz="2800" smtClean="0"/>
              <a:t>A GUI is a graphical window or windows that provide interaction with the user.</a:t>
            </a:r>
          </a:p>
          <a:p>
            <a:pPr eaLnBrk="1" hangingPunct="1">
              <a:lnSpc>
                <a:spcPct val="90000"/>
              </a:lnSpc>
            </a:pPr>
            <a:r>
              <a:rPr lang="en-US" sz="2800" smtClean="0"/>
              <a:t>GUIs accept input from:</a:t>
            </a:r>
          </a:p>
          <a:p>
            <a:pPr lvl="1" eaLnBrk="1" hangingPunct="1">
              <a:lnSpc>
                <a:spcPct val="90000"/>
              </a:lnSpc>
            </a:pPr>
            <a:r>
              <a:rPr lang="en-US" sz="2400" smtClean="0"/>
              <a:t>the keyboard</a:t>
            </a:r>
          </a:p>
          <a:p>
            <a:pPr lvl="1" eaLnBrk="1" hangingPunct="1">
              <a:lnSpc>
                <a:spcPct val="90000"/>
              </a:lnSpc>
            </a:pPr>
            <a:r>
              <a:rPr lang="en-US" sz="2400" smtClean="0"/>
              <a:t>a mouse.</a:t>
            </a:r>
          </a:p>
          <a:p>
            <a:pPr eaLnBrk="1" hangingPunct="1">
              <a:lnSpc>
                <a:spcPct val="90000"/>
              </a:lnSpc>
            </a:pPr>
            <a:r>
              <a:rPr lang="en-US" sz="2800" smtClean="0"/>
              <a:t>A window in a GUI consists of </a:t>
            </a:r>
            <a:r>
              <a:rPr lang="en-US" sz="2800" b="1" i="1" smtClean="0"/>
              <a:t>components</a:t>
            </a:r>
            <a:r>
              <a:rPr lang="en-US" sz="2800" i="1" smtClean="0"/>
              <a:t> </a:t>
            </a:r>
            <a:r>
              <a:rPr lang="en-US" sz="2800" smtClean="0"/>
              <a:t>that:</a:t>
            </a:r>
          </a:p>
          <a:p>
            <a:pPr lvl="1" eaLnBrk="1" hangingPunct="1">
              <a:lnSpc>
                <a:spcPct val="90000"/>
              </a:lnSpc>
            </a:pPr>
            <a:r>
              <a:rPr lang="en-US" sz="2400" smtClean="0"/>
              <a:t>present data to the user</a:t>
            </a:r>
          </a:p>
          <a:p>
            <a:pPr lvl="1" eaLnBrk="1" hangingPunct="1">
              <a:lnSpc>
                <a:spcPct val="90000"/>
              </a:lnSpc>
            </a:pPr>
            <a:r>
              <a:rPr lang="en-US" sz="2400" smtClean="0"/>
              <a:t>allow interaction with the application.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
            </a:r>
            <a:r>
              <a:rPr lang="en-US" dirty="0" err="1" smtClean="0"/>
              <a:t>JButton</a:t>
            </a:r>
            <a:endParaRPr lang="en-US" dirty="0"/>
          </a:p>
        </p:txBody>
      </p:sp>
      <p:pic>
        <p:nvPicPr>
          <p:cNvPr id="4" name="Picture 3"/>
          <p:cNvPicPr/>
          <p:nvPr/>
        </p:nvPicPr>
        <p:blipFill>
          <a:blip r:embed="rId2"/>
          <a:stretch>
            <a:fillRect/>
          </a:stretch>
        </p:blipFill>
        <p:spPr>
          <a:xfrm>
            <a:off x="1066800" y="1600200"/>
            <a:ext cx="6629400" cy="3886199"/>
          </a:xfrm>
          <a:prstGeom prst="rect">
            <a:avLst/>
          </a:prstGeom>
        </p:spPr>
      </p:pic>
    </p:spTree>
    <p:extLst>
      <p:ext uri="{BB962C8B-B14F-4D97-AF65-F5344CB8AC3E}">
        <p14:creationId xmlns:p14="http://schemas.microsoft.com/office/powerpoint/2010/main" val="1788721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0"/>
          </p:nvPr>
        </p:nvSpPr>
        <p:spPr/>
        <p:txBody>
          <a:bodyPr/>
          <a:lstStyle/>
          <a:p>
            <a:pPr>
              <a:defRPr/>
            </a:pPr>
            <a:r>
              <a:rPr lang="en-US"/>
              <a:t>7-</a:t>
            </a:r>
            <a:fld id="{3644703E-2B46-4618-A4F9-A3260D8DEDF8}" type="slidenum">
              <a:rPr lang="en-US"/>
              <a:pPr>
                <a:defRPr/>
              </a:pPr>
              <a:t>31</a:t>
            </a:fld>
            <a:endParaRPr lang="en-US"/>
          </a:p>
        </p:txBody>
      </p:sp>
      <p:sp>
        <p:nvSpPr>
          <p:cNvPr id="28675" name="Rectangle 2"/>
          <p:cNvSpPr>
            <a:spLocks noGrp="1" noChangeArrowheads="1"/>
          </p:cNvSpPr>
          <p:nvPr>
            <p:ph type="title" idx="4294967295"/>
          </p:nvPr>
        </p:nvSpPr>
        <p:spPr>
          <a:xfrm>
            <a:off x="381000" y="152400"/>
            <a:ext cx="7772400" cy="1143000"/>
          </a:xfrm>
        </p:spPr>
        <p:txBody>
          <a:bodyPr/>
          <a:lstStyle/>
          <a:p>
            <a:pPr eaLnBrk="1" hangingPunct="1"/>
            <a:r>
              <a:rPr lang="en-US" smtClean="0"/>
              <a:t>Sketch of Kilometer Converter Graphical User Interface</a:t>
            </a:r>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438400"/>
            <a:ext cx="647700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5"/>
          <p:cNvSpPr txBox="1">
            <a:spLocks noChangeArrowheads="1"/>
          </p:cNvSpPr>
          <p:nvPr/>
        </p:nvSpPr>
        <p:spPr bwMode="auto">
          <a:xfrm>
            <a:off x="1905000" y="17526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spcBef>
                <a:spcPct val="50000"/>
              </a:spcBef>
            </a:pPr>
            <a:r>
              <a:rPr lang="en-US"/>
              <a:t>Window Title</a:t>
            </a:r>
          </a:p>
        </p:txBody>
      </p:sp>
      <p:sp>
        <p:nvSpPr>
          <p:cNvPr id="28678" name="Text Box 6"/>
          <p:cNvSpPr txBox="1">
            <a:spLocks noChangeArrowheads="1"/>
          </p:cNvSpPr>
          <p:nvPr/>
        </p:nvSpPr>
        <p:spPr bwMode="auto">
          <a:xfrm>
            <a:off x="228600" y="3124200"/>
            <a:ext cx="877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a:t>Label</a:t>
            </a:r>
          </a:p>
        </p:txBody>
      </p:sp>
      <p:sp>
        <p:nvSpPr>
          <p:cNvPr id="28679" name="Text Box 7"/>
          <p:cNvSpPr txBox="1">
            <a:spLocks noChangeArrowheads="1"/>
          </p:cNvSpPr>
          <p:nvPr/>
        </p:nvSpPr>
        <p:spPr bwMode="auto">
          <a:xfrm>
            <a:off x="3810000" y="5105400"/>
            <a:ext cx="101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a:t>Button</a:t>
            </a:r>
          </a:p>
        </p:txBody>
      </p:sp>
      <p:sp>
        <p:nvSpPr>
          <p:cNvPr id="28680" name="Text Box 8"/>
          <p:cNvSpPr txBox="1">
            <a:spLocks noChangeArrowheads="1"/>
          </p:cNvSpPr>
          <p:nvPr/>
        </p:nvSpPr>
        <p:spPr bwMode="auto">
          <a:xfrm>
            <a:off x="5751513" y="1524000"/>
            <a:ext cx="1446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a:t>Text Field</a:t>
            </a:r>
          </a:p>
        </p:txBody>
      </p:sp>
      <p:sp>
        <p:nvSpPr>
          <p:cNvPr id="28681" name="Line 9"/>
          <p:cNvSpPr>
            <a:spLocks noChangeShapeType="1"/>
          </p:cNvSpPr>
          <p:nvPr/>
        </p:nvSpPr>
        <p:spPr bwMode="auto">
          <a:xfrm flipV="1">
            <a:off x="1143000" y="3352800"/>
            <a:ext cx="53340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8682" name="Line 10"/>
          <p:cNvSpPr>
            <a:spLocks noChangeShapeType="1"/>
          </p:cNvSpPr>
          <p:nvPr/>
        </p:nvSpPr>
        <p:spPr bwMode="auto">
          <a:xfrm>
            <a:off x="2895600" y="2133600"/>
            <a:ext cx="0" cy="4572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8683" name="Line 11"/>
          <p:cNvSpPr>
            <a:spLocks noChangeShapeType="1"/>
          </p:cNvSpPr>
          <p:nvPr/>
        </p:nvSpPr>
        <p:spPr bwMode="auto">
          <a:xfrm>
            <a:off x="6400800" y="1981200"/>
            <a:ext cx="0" cy="990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8684" name="Line 12"/>
          <p:cNvSpPr>
            <a:spLocks noChangeShapeType="1"/>
          </p:cNvSpPr>
          <p:nvPr/>
        </p:nvSpPr>
        <p:spPr bwMode="auto">
          <a:xfrm flipV="1">
            <a:off x="4267200" y="4495800"/>
            <a:ext cx="0" cy="609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933F9B84-C4F8-4375-A972-AEF7ED4A57FE}" type="slidenum">
              <a:rPr lang="en-US"/>
              <a:pPr>
                <a:defRPr/>
              </a:pPr>
              <a:t>32</a:t>
            </a:fld>
            <a:endParaRPr lang="en-US"/>
          </a:p>
        </p:txBody>
      </p:sp>
      <p:sp>
        <p:nvSpPr>
          <p:cNvPr id="29699" name="Rectangle 2"/>
          <p:cNvSpPr>
            <a:spLocks noGrp="1" noChangeArrowheads="1"/>
          </p:cNvSpPr>
          <p:nvPr>
            <p:ph type="title" idx="4294967295"/>
          </p:nvPr>
        </p:nvSpPr>
        <p:spPr/>
        <p:txBody>
          <a:bodyPr/>
          <a:lstStyle/>
          <a:p>
            <a:pPr eaLnBrk="1" hangingPunct="1"/>
            <a:r>
              <a:rPr lang="en-US" smtClean="0"/>
              <a:t>Adding Components</a:t>
            </a:r>
          </a:p>
        </p:txBody>
      </p:sp>
      <p:sp>
        <p:nvSpPr>
          <p:cNvPr id="29700" name="Rectangle 3"/>
          <p:cNvSpPr>
            <a:spLocks noGrp="1" noChangeArrowheads="1"/>
          </p:cNvSpPr>
          <p:nvPr>
            <p:ph type="body" idx="4294967295"/>
          </p:nvPr>
        </p:nvSpPr>
        <p:spPr/>
        <p:txBody>
          <a:bodyPr/>
          <a:lstStyle/>
          <a:p>
            <a:pPr lvl="1" eaLnBrk="1" hangingPunct="1">
              <a:buFontTx/>
              <a:buNone/>
            </a:pPr>
            <a:r>
              <a:rPr lang="en-US" sz="2000" b="1" dirty="0" smtClean="0">
                <a:latin typeface="Courier New" pitchFamily="49" charset="0"/>
              </a:rPr>
              <a:t>private </a:t>
            </a:r>
            <a:r>
              <a:rPr lang="en-US" sz="2000" b="1" dirty="0" err="1" smtClean="0">
                <a:latin typeface="Courier New" pitchFamily="49" charset="0"/>
              </a:rPr>
              <a:t>JLabel</a:t>
            </a:r>
            <a:r>
              <a:rPr lang="en-US" sz="2000" b="1" dirty="0" smtClean="0">
                <a:latin typeface="Courier New" pitchFamily="49" charset="0"/>
              </a:rPr>
              <a:t> message;</a:t>
            </a:r>
          </a:p>
          <a:p>
            <a:pPr lvl="1" eaLnBrk="1" hangingPunct="1">
              <a:buFontTx/>
              <a:buNone/>
            </a:pPr>
            <a:r>
              <a:rPr lang="en-US" sz="2000" b="1" dirty="0" smtClean="0">
                <a:latin typeface="Courier New" pitchFamily="49" charset="0"/>
              </a:rPr>
              <a:t>private </a:t>
            </a:r>
            <a:r>
              <a:rPr lang="en-US" sz="2000" b="1" dirty="0" err="1" smtClean="0">
                <a:latin typeface="Courier New" pitchFamily="49" charset="0"/>
              </a:rPr>
              <a:t>JTextField</a:t>
            </a:r>
            <a:r>
              <a:rPr lang="en-US" sz="2000" b="1" dirty="0" smtClean="0">
                <a:latin typeface="Courier New" pitchFamily="49" charset="0"/>
              </a:rPr>
              <a:t> kilometers;</a:t>
            </a:r>
          </a:p>
          <a:p>
            <a:pPr lvl="1" eaLnBrk="1" hangingPunct="1">
              <a:buFontTx/>
              <a:buNone/>
            </a:pPr>
            <a:r>
              <a:rPr lang="en-US" sz="2000" b="1" dirty="0" smtClean="0">
                <a:latin typeface="Courier New" pitchFamily="49" charset="0"/>
              </a:rPr>
              <a:t>private </a:t>
            </a:r>
            <a:r>
              <a:rPr lang="en-US" sz="2000" b="1" dirty="0" err="1" smtClean="0">
                <a:latin typeface="Courier New" pitchFamily="49" charset="0"/>
              </a:rPr>
              <a:t>JButton</a:t>
            </a:r>
            <a:r>
              <a:rPr lang="en-US" sz="2000" b="1" dirty="0" smtClean="0">
                <a:latin typeface="Courier New" pitchFamily="49" charset="0"/>
              </a:rPr>
              <a:t> </a:t>
            </a:r>
            <a:r>
              <a:rPr lang="en-US" sz="2000" b="1" dirty="0" err="1" smtClean="0">
                <a:latin typeface="Courier New" pitchFamily="49" charset="0"/>
              </a:rPr>
              <a:t>calcButton</a:t>
            </a:r>
            <a:r>
              <a:rPr lang="en-US" sz="2000" b="1" dirty="0" smtClean="0">
                <a:latin typeface="Courier New" pitchFamily="49" charset="0"/>
              </a:rPr>
              <a:t>;</a:t>
            </a:r>
          </a:p>
          <a:p>
            <a:pPr lvl="1" eaLnBrk="1" hangingPunct="1">
              <a:buFontTx/>
              <a:buNone/>
            </a:pPr>
            <a:r>
              <a:rPr lang="en-US" sz="2000" b="1" dirty="0" smtClean="0">
                <a:latin typeface="Courier New" pitchFamily="49" charset="0"/>
              </a:rPr>
              <a:t>…</a:t>
            </a:r>
          </a:p>
          <a:p>
            <a:pPr lvl="1" eaLnBrk="1" hangingPunct="1">
              <a:buFontTx/>
              <a:buNone/>
            </a:pPr>
            <a:r>
              <a:rPr lang="en-US" sz="2000" b="1" dirty="0" smtClean="0">
                <a:latin typeface="Courier New" pitchFamily="49" charset="0"/>
              </a:rPr>
              <a:t>message = new </a:t>
            </a:r>
            <a:r>
              <a:rPr lang="en-US" sz="2000" b="1" dirty="0" err="1" smtClean="0">
                <a:latin typeface="Courier New" pitchFamily="49" charset="0"/>
              </a:rPr>
              <a:t>JLabel</a:t>
            </a:r>
            <a:r>
              <a:rPr lang="en-US" sz="2000" b="1" dirty="0" smtClean="0">
                <a:latin typeface="Courier New" pitchFamily="49" charset="0"/>
              </a:rPr>
              <a:t>(</a:t>
            </a:r>
          </a:p>
          <a:p>
            <a:pPr lvl="1" eaLnBrk="1" hangingPunct="1">
              <a:buFontTx/>
              <a:buNone/>
            </a:pPr>
            <a:r>
              <a:rPr lang="en-US" sz="2000" b="1" dirty="0" smtClean="0">
                <a:latin typeface="Courier New" pitchFamily="49" charset="0"/>
              </a:rPr>
              <a:t>          "Enter a distance in kilometers");</a:t>
            </a:r>
          </a:p>
          <a:p>
            <a:pPr lvl="1" eaLnBrk="1" hangingPunct="1">
              <a:buFontTx/>
              <a:buNone/>
            </a:pPr>
            <a:r>
              <a:rPr lang="en-US" sz="2000" b="1" dirty="0" smtClean="0">
                <a:latin typeface="Courier New" pitchFamily="49" charset="0"/>
              </a:rPr>
              <a:t>kilometers = new </a:t>
            </a:r>
            <a:r>
              <a:rPr lang="en-US" sz="2000" b="1" dirty="0" err="1" smtClean="0">
                <a:latin typeface="Courier New" pitchFamily="49" charset="0"/>
              </a:rPr>
              <a:t>JTextField</a:t>
            </a:r>
            <a:r>
              <a:rPr lang="en-US" sz="2000" b="1" dirty="0" smtClean="0">
                <a:latin typeface="Courier New" pitchFamily="49" charset="0"/>
              </a:rPr>
              <a:t>(10);</a:t>
            </a:r>
          </a:p>
          <a:p>
            <a:pPr lvl="1" eaLnBrk="1" hangingPunct="1">
              <a:buFontTx/>
              <a:buNone/>
            </a:pPr>
            <a:r>
              <a:rPr lang="en-US" sz="2000" b="1" dirty="0" err="1" smtClean="0">
                <a:latin typeface="Courier New" pitchFamily="49" charset="0"/>
              </a:rPr>
              <a:t>calcButton</a:t>
            </a:r>
            <a:r>
              <a:rPr lang="en-US" sz="2000" b="1" dirty="0" smtClean="0">
                <a:latin typeface="Courier New" pitchFamily="49" charset="0"/>
              </a:rPr>
              <a:t> = new </a:t>
            </a:r>
            <a:r>
              <a:rPr lang="en-US" sz="2000" b="1" dirty="0" err="1" smtClean="0">
                <a:latin typeface="Courier New" pitchFamily="49" charset="0"/>
              </a:rPr>
              <a:t>JButton</a:t>
            </a:r>
            <a:r>
              <a:rPr lang="en-US" sz="2000" b="1" dirty="0" smtClean="0">
                <a:latin typeface="Courier New" pitchFamily="49" charset="0"/>
              </a:rPr>
              <a:t>("Calculate");</a:t>
            </a:r>
            <a:br>
              <a:rPr lang="en-US" sz="2000" b="1" dirty="0" smtClean="0">
                <a:latin typeface="Courier New" pitchFamily="49" charset="0"/>
              </a:rPr>
            </a:br>
            <a:endParaRPr lang="en-US" sz="2000" b="1" dirty="0" smtClean="0">
              <a:latin typeface="Courier New" pitchFamily="49" charset="0"/>
            </a:endParaRPr>
          </a:p>
          <a:p>
            <a:pPr eaLnBrk="1" hangingPunct="1"/>
            <a:r>
              <a:rPr lang="en-US" dirty="0" smtClean="0"/>
              <a:t>This code declares and instantiates three Swing components.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AFFD243B-6C57-4811-BC13-292B622425A7}" type="slidenum">
              <a:rPr lang="en-US"/>
              <a:pPr>
                <a:defRPr/>
              </a:pPr>
              <a:t>33</a:t>
            </a:fld>
            <a:endParaRPr lang="en-US"/>
          </a:p>
        </p:txBody>
      </p:sp>
      <p:sp>
        <p:nvSpPr>
          <p:cNvPr id="30723" name="Rectangle 2"/>
          <p:cNvSpPr>
            <a:spLocks noGrp="1" noChangeArrowheads="1"/>
          </p:cNvSpPr>
          <p:nvPr>
            <p:ph type="title" idx="4294967295"/>
          </p:nvPr>
        </p:nvSpPr>
        <p:spPr/>
        <p:txBody>
          <a:bodyPr/>
          <a:lstStyle/>
          <a:p>
            <a:pPr eaLnBrk="1" hangingPunct="1"/>
            <a:r>
              <a:rPr lang="en-US" smtClean="0"/>
              <a:t>Adding Components: content panes</a:t>
            </a:r>
          </a:p>
        </p:txBody>
      </p:sp>
      <p:sp>
        <p:nvSpPr>
          <p:cNvPr id="30724" name="Rectangle 3"/>
          <p:cNvSpPr>
            <a:spLocks noGrp="1" noChangeArrowheads="1"/>
          </p:cNvSpPr>
          <p:nvPr>
            <p:ph type="body" idx="4294967295"/>
          </p:nvPr>
        </p:nvSpPr>
        <p:spPr/>
        <p:txBody>
          <a:bodyPr/>
          <a:lstStyle/>
          <a:p>
            <a:pPr eaLnBrk="1" hangingPunct="1"/>
            <a:r>
              <a:rPr lang="en-US" sz="2800" smtClean="0"/>
              <a:t>A </a:t>
            </a:r>
            <a:r>
              <a:rPr lang="en-US" sz="2800" b="1" i="1" smtClean="0"/>
              <a:t>content pane </a:t>
            </a:r>
            <a:r>
              <a:rPr lang="en-US" sz="2800" smtClean="0"/>
              <a:t>is a container that is part of every </a:t>
            </a:r>
            <a:r>
              <a:rPr lang="en-US" sz="2800" b="1" smtClean="0">
                <a:latin typeface="Courier New" pitchFamily="49" charset="0"/>
              </a:rPr>
              <a:t>JFrame</a:t>
            </a:r>
            <a:r>
              <a:rPr lang="en-US" sz="2800" smtClean="0"/>
              <a:t> object.</a:t>
            </a:r>
          </a:p>
          <a:p>
            <a:pPr eaLnBrk="1" hangingPunct="1"/>
            <a:r>
              <a:rPr lang="en-US" sz="2800" smtClean="0"/>
              <a:t>To display a component in a </a:t>
            </a:r>
            <a:r>
              <a:rPr lang="en-US" sz="2800" b="1" smtClean="0">
                <a:latin typeface="Courier New" pitchFamily="49" charset="0"/>
              </a:rPr>
              <a:t>JFrame</a:t>
            </a:r>
            <a:r>
              <a:rPr lang="en-US" sz="2800" smtClean="0"/>
              <a:t> you add that component to the </a:t>
            </a:r>
            <a:r>
              <a:rPr lang="en-US" sz="2800" b="1" smtClean="0">
                <a:latin typeface="Courier New" pitchFamily="49" charset="0"/>
              </a:rPr>
              <a:t>JFrame's</a:t>
            </a:r>
            <a:r>
              <a:rPr lang="en-US" sz="2800" smtClean="0"/>
              <a:t> content pane. You do this with the </a:t>
            </a:r>
            <a:r>
              <a:rPr lang="en-US" sz="2800" b="1" smtClean="0">
                <a:latin typeface="Courier New" pitchFamily="49" charset="0"/>
              </a:rPr>
              <a:t>JFrame</a:t>
            </a:r>
            <a:r>
              <a:rPr lang="en-US" sz="2800" smtClean="0"/>
              <a:t> class's </a:t>
            </a:r>
            <a:r>
              <a:rPr lang="en-US" sz="2800" b="1" smtClean="0">
                <a:latin typeface="Courier New" pitchFamily="49" charset="0"/>
              </a:rPr>
              <a:t>add</a:t>
            </a:r>
            <a:r>
              <a:rPr lang="en-US" sz="2800" smtClean="0"/>
              <a:t> method.</a:t>
            </a:r>
          </a:p>
          <a:p>
            <a:pPr eaLnBrk="1" hangingPunct="1"/>
            <a:r>
              <a:rPr lang="en-US" sz="2800" smtClean="0"/>
              <a:t>The content pane is not visible and it does not have a border.</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3D1ACAF1-6335-4679-932A-4CE64BF405F3}" type="slidenum">
              <a:rPr lang="en-US"/>
              <a:pPr>
                <a:defRPr/>
              </a:pPr>
              <a:t>34</a:t>
            </a:fld>
            <a:endParaRPr lang="en-US"/>
          </a:p>
        </p:txBody>
      </p:sp>
      <p:sp>
        <p:nvSpPr>
          <p:cNvPr id="31747" name="Rectangle 2"/>
          <p:cNvSpPr>
            <a:spLocks noGrp="1" noChangeArrowheads="1"/>
          </p:cNvSpPr>
          <p:nvPr>
            <p:ph type="title" idx="4294967295"/>
          </p:nvPr>
        </p:nvSpPr>
        <p:spPr/>
        <p:txBody>
          <a:bodyPr/>
          <a:lstStyle/>
          <a:p>
            <a:pPr eaLnBrk="1" hangingPunct="1"/>
            <a:r>
              <a:rPr lang="en-US" smtClean="0"/>
              <a:t>Adding Components: panels</a:t>
            </a:r>
          </a:p>
        </p:txBody>
      </p:sp>
      <p:sp>
        <p:nvSpPr>
          <p:cNvPr id="31748" name="Rectangle 3"/>
          <p:cNvSpPr>
            <a:spLocks noGrp="1" noChangeArrowheads="1"/>
          </p:cNvSpPr>
          <p:nvPr>
            <p:ph type="body" idx="4294967295"/>
          </p:nvPr>
        </p:nvSpPr>
        <p:spPr>
          <a:xfrm>
            <a:off x="304800" y="1295400"/>
            <a:ext cx="8610600" cy="5257800"/>
          </a:xfrm>
        </p:spPr>
        <p:txBody>
          <a:bodyPr/>
          <a:lstStyle/>
          <a:p>
            <a:pPr eaLnBrk="1" hangingPunct="1"/>
            <a:r>
              <a:rPr lang="en-US" sz="2800" smtClean="0"/>
              <a:t>A </a:t>
            </a:r>
            <a:r>
              <a:rPr lang="en-US" sz="2800" b="1" i="1" smtClean="0"/>
              <a:t>panel</a:t>
            </a:r>
            <a:r>
              <a:rPr lang="en-US" sz="2800" i="1" smtClean="0"/>
              <a:t> </a:t>
            </a:r>
            <a:r>
              <a:rPr lang="en-US" sz="2800" smtClean="0"/>
              <a:t>is also a container that can hold GUI components.</a:t>
            </a:r>
          </a:p>
          <a:p>
            <a:pPr eaLnBrk="1" hangingPunct="1"/>
            <a:r>
              <a:rPr lang="en-US" sz="2800" smtClean="0"/>
              <a:t>Panels cannot be displayed by themselves.</a:t>
            </a:r>
          </a:p>
          <a:p>
            <a:pPr eaLnBrk="1" hangingPunct="1"/>
            <a:r>
              <a:rPr lang="en-US" sz="2800" smtClean="0"/>
              <a:t>Panels are commonly used to hold and organize collections of related components.</a:t>
            </a:r>
          </a:p>
          <a:p>
            <a:pPr eaLnBrk="1" hangingPunct="1"/>
            <a:r>
              <a:rPr lang="en-US" sz="2800" smtClean="0"/>
              <a:t>Create panels with the </a:t>
            </a:r>
            <a:r>
              <a:rPr lang="en-US" sz="2800" b="1" smtClean="0">
                <a:latin typeface="Courier New" pitchFamily="49" charset="0"/>
              </a:rPr>
              <a:t>JPanel</a:t>
            </a:r>
            <a:r>
              <a:rPr lang="en-US" sz="2800" smtClean="0"/>
              <a:t> class.</a:t>
            </a:r>
          </a:p>
          <a:p>
            <a:pPr lvl="1" eaLnBrk="1" hangingPunct="1">
              <a:buFontTx/>
              <a:buNone/>
            </a:pPr>
            <a:r>
              <a:rPr lang="en-US" sz="2000" b="1" smtClean="0">
                <a:latin typeface="Courier New" pitchFamily="49" charset="0"/>
              </a:rPr>
              <a:t>private JPanel panel;</a:t>
            </a:r>
          </a:p>
          <a:p>
            <a:pPr lvl="1" eaLnBrk="1" hangingPunct="1">
              <a:buFontTx/>
              <a:buNone/>
            </a:pPr>
            <a:r>
              <a:rPr lang="en-US" sz="2000" b="1" smtClean="0">
                <a:latin typeface="Courier New" pitchFamily="49" charset="0"/>
              </a:rPr>
              <a:t>…</a:t>
            </a:r>
          </a:p>
          <a:p>
            <a:pPr lvl="1" eaLnBrk="1" hangingPunct="1">
              <a:buFontTx/>
              <a:buNone/>
            </a:pPr>
            <a:r>
              <a:rPr lang="en-US" sz="2000" b="1" smtClean="0">
                <a:latin typeface="Courier New" pitchFamily="49" charset="0"/>
              </a:rPr>
              <a:t>panel = new JPanel();</a:t>
            </a:r>
          </a:p>
          <a:p>
            <a:pPr lvl="1" eaLnBrk="1" hangingPunct="1">
              <a:buFontTx/>
              <a:buNone/>
            </a:pPr>
            <a:r>
              <a:rPr lang="en-US" sz="2000" b="1" smtClean="0">
                <a:latin typeface="Courier New" pitchFamily="49" charset="0"/>
              </a:rPr>
              <a:t>panel.add(message);</a:t>
            </a:r>
          </a:p>
          <a:p>
            <a:pPr lvl="1" eaLnBrk="1" hangingPunct="1">
              <a:buFontTx/>
              <a:buNone/>
            </a:pPr>
            <a:r>
              <a:rPr lang="en-US" sz="2000" b="1" smtClean="0">
                <a:latin typeface="Courier New" pitchFamily="49" charset="0"/>
              </a:rPr>
              <a:t>panel.add(kilometers);</a:t>
            </a:r>
          </a:p>
          <a:p>
            <a:pPr lvl="1" eaLnBrk="1" hangingPunct="1">
              <a:buFontTx/>
              <a:buNone/>
            </a:pPr>
            <a:r>
              <a:rPr lang="en-US" sz="2000" b="1" smtClean="0">
                <a:latin typeface="Courier New" pitchFamily="49" charset="0"/>
              </a:rPr>
              <a:t>panel.add(calcButton);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90AD6EC1-7EF4-44C3-AE30-6F4638E2A676}" type="slidenum">
              <a:rPr lang="en-US"/>
              <a:pPr>
                <a:defRPr/>
              </a:pPr>
              <a:t>35</a:t>
            </a:fld>
            <a:endParaRPr lang="en-US"/>
          </a:p>
        </p:txBody>
      </p:sp>
      <p:sp>
        <p:nvSpPr>
          <p:cNvPr id="32771" name="Rectangle 2"/>
          <p:cNvSpPr>
            <a:spLocks noGrp="1" noChangeArrowheads="1"/>
          </p:cNvSpPr>
          <p:nvPr>
            <p:ph type="title" idx="4294967295"/>
          </p:nvPr>
        </p:nvSpPr>
        <p:spPr/>
        <p:txBody>
          <a:bodyPr/>
          <a:lstStyle/>
          <a:p>
            <a:pPr eaLnBrk="1" hangingPunct="1"/>
            <a:r>
              <a:rPr lang="en-US" smtClean="0"/>
              <a:t>Adding Components</a:t>
            </a:r>
          </a:p>
        </p:txBody>
      </p:sp>
      <p:sp>
        <p:nvSpPr>
          <p:cNvPr id="32772" name="Rectangle 3"/>
          <p:cNvSpPr>
            <a:spLocks noGrp="1" noChangeArrowheads="1"/>
          </p:cNvSpPr>
          <p:nvPr>
            <p:ph type="body" idx="4294967295"/>
          </p:nvPr>
        </p:nvSpPr>
        <p:spPr/>
        <p:txBody>
          <a:bodyPr/>
          <a:lstStyle/>
          <a:p>
            <a:pPr eaLnBrk="1" hangingPunct="1"/>
            <a:r>
              <a:rPr lang="en-US" smtClean="0"/>
              <a:t>Components</a:t>
            </a:r>
            <a:r>
              <a:rPr lang="en-US" sz="2800" smtClean="0"/>
              <a:t> </a:t>
            </a:r>
            <a:r>
              <a:rPr lang="en-US" smtClean="0"/>
              <a:t>are typically placed on a panel and then the panel is added to the </a:t>
            </a:r>
            <a:r>
              <a:rPr lang="en-US" b="1" smtClean="0">
                <a:latin typeface="Courier New" pitchFamily="49" charset="0"/>
              </a:rPr>
              <a:t>JFrame</a:t>
            </a:r>
            <a:r>
              <a:rPr lang="en-US" smtClean="0"/>
              <a:t>'s content pane.</a:t>
            </a:r>
            <a:br>
              <a:rPr lang="en-US" smtClean="0"/>
            </a:br>
            <a:endParaRPr lang="en-US" smtClean="0"/>
          </a:p>
          <a:p>
            <a:pPr lvl="1" eaLnBrk="1" hangingPunct="1">
              <a:buFontTx/>
              <a:buNone/>
            </a:pPr>
            <a:r>
              <a:rPr lang="en-US" sz="2400" b="1" smtClean="0">
                <a:latin typeface="Courier New" pitchFamily="49" charset="0"/>
              </a:rPr>
              <a:t>add(panel);</a:t>
            </a:r>
            <a:r>
              <a:rPr lang="en-US" sz="2000" b="1" smtClean="0">
                <a:latin typeface="Courier New" pitchFamily="49" charset="0"/>
              </a:rPr>
              <a:t/>
            </a:r>
            <a:br>
              <a:rPr lang="en-US" sz="2000" b="1" smtClean="0">
                <a:latin typeface="Courier New" pitchFamily="49" charset="0"/>
              </a:rPr>
            </a:br>
            <a:endParaRPr lang="en-US" sz="2000" b="1" smtClean="0">
              <a:latin typeface="Courier New" pitchFamily="49" charset="0"/>
            </a:endParaRPr>
          </a:p>
          <a:p>
            <a:pPr eaLnBrk="1" hangingPunct="1"/>
            <a:r>
              <a:rPr lang="en-US" smtClean="0"/>
              <a:t>Examples: </a:t>
            </a:r>
            <a:r>
              <a:rPr lang="en-US" smtClean="0">
                <a:hlinkClick r:id="rId3" action="ppaction://hlinkfile"/>
              </a:rPr>
              <a:t>KiloConverterWindow.java</a:t>
            </a:r>
            <a:r>
              <a:rPr lang="en-US" smtClean="0"/>
              <a:t>, </a:t>
            </a:r>
            <a:r>
              <a:rPr lang="en-US" smtClean="0">
                <a:hlinkClick r:id="rId4" action="ppaction://hlinkfile"/>
              </a:rPr>
              <a:t>KilometerConverterDemo.java</a:t>
            </a:r>
            <a:endParaRPr lang="en-US"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6378575"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Box 2"/>
          <p:cNvSpPr txBox="1">
            <a:spLocks noChangeArrowheads="1"/>
          </p:cNvSpPr>
          <p:nvPr/>
        </p:nvSpPr>
        <p:spPr bwMode="auto">
          <a:xfrm>
            <a:off x="5867400" y="0"/>
            <a:ext cx="3124200" cy="67405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Constructor sets the window's title, etc.</a:t>
            </a:r>
          </a:p>
          <a:p>
            <a:pPr algn="l" eaLnBrk="1" hangingPunct="1"/>
            <a:endParaRPr lang="en-US"/>
          </a:p>
          <a:p>
            <a:pPr algn="l" eaLnBrk="1" hangingPunct="1"/>
            <a:r>
              <a:rPr lang="en-US"/>
              <a:t>Method </a:t>
            </a:r>
            <a:r>
              <a:rPr lang="en-US" b="1"/>
              <a:t>buildPanel()</a:t>
            </a:r>
            <a:r>
              <a:rPr lang="en-US"/>
              <a:t> is used to put GUI components onto a panel. </a:t>
            </a:r>
          </a:p>
          <a:p>
            <a:pPr algn="l" eaLnBrk="1" hangingPunct="1"/>
            <a:endParaRPr lang="en-US"/>
          </a:p>
          <a:p>
            <a:pPr algn="l" eaLnBrk="1" hangingPunct="1"/>
            <a:r>
              <a:rPr lang="en-US" b="1"/>
              <a:t>add(panel);</a:t>
            </a:r>
            <a:r>
              <a:rPr lang="en-US"/>
              <a:t> will add that panel to the window's content pane.</a:t>
            </a:r>
          </a:p>
          <a:p>
            <a:pPr algn="l" eaLnBrk="1" hangingPunct="1"/>
            <a:endParaRPr lang="en-US" b="1"/>
          </a:p>
          <a:p>
            <a:pPr algn="l" eaLnBrk="1" hangingPunct="1"/>
            <a:r>
              <a:rPr lang="en-US"/>
              <a:t>Note that the GUI components and the constants are all declared as fields in this class. We'll see why later.</a:t>
            </a:r>
          </a:p>
        </p:txBody>
      </p:sp>
      <p:sp>
        <p:nvSpPr>
          <p:cNvPr id="33796" name="Right Arrow 3"/>
          <p:cNvSpPr>
            <a:spLocks noChangeArrowheads="1"/>
          </p:cNvSpPr>
          <p:nvPr/>
        </p:nvSpPr>
        <p:spPr bwMode="auto">
          <a:xfrm>
            <a:off x="609600" y="5334000"/>
            <a:ext cx="457200" cy="304800"/>
          </a:xfrm>
          <a:prstGeom prst="rightArrow">
            <a:avLst>
              <a:gd name="adj1" fmla="val 50000"/>
              <a:gd name="adj2" fmla="val 50000"/>
            </a:avLst>
          </a:prstGeom>
          <a:solidFill>
            <a:srgbClr val="FF0000"/>
          </a:solidFill>
          <a:ln w="9525" algn="ctr">
            <a:solidFill>
              <a:schemeClr val="tx1"/>
            </a:solidFill>
            <a:round/>
            <a:headEnd/>
            <a:tailEnd/>
          </a:ln>
        </p:spPr>
        <p:txBody>
          <a:bodyPr wrap="none"/>
          <a:lstStyle/>
          <a:p>
            <a:endParaRPr lang="en-US"/>
          </a:p>
        </p:txBody>
      </p:sp>
      <p:sp>
        <p:nvSpPr>
          <p:cNvPr id="33797" name="Right Arrow 4"/>
          <p:cNvSpPr>
            <a:spLocks noChangeArrowheads="1"/>
          </p:cNvSpPr>
          <p:nvPr/>
        </p:nvSpPr>
        <p:spPr bwMode="auto">
          <a:xfrm>
            <a:off x="609600" y="5791200"/>
            <a:ext cx="457200" cy="304800"/>
          </a:xfrm>
          <a:prstGeom prst="rightArrow">
            <a:avLst>
              <a:gd name="adj1" fmla="val 50000"/>
              <a:gd name="adj2" fmla="val 50000"/>
            </a:avLst>
          </a:prstGeom>
          <a:solidFill>
            <a:srgbClr val="0070C0"/>
          </a:solidFill>
          <a:ln w="9525" algn="ctr">
            <a:solidFill>
              <a:schemeClr val="tx1"/>
            </a:solidFill>
            <a:round/>
            <a:headEnd/>
            <a:tailEnd/>
          </a:ln>
        </p:spPr>
        <p:txBody>
          <a:bodyPr wrap="none"/>
          <a:lstStyle/>
          <a:p>
            <a:endParaRPr lang="en-US"/>
          </a:p>
        </p:txBody>
      </p:sp>
      <p:sp>
        <p:nvSpPr>
          <p:cNvPr id="33798" name="Right Arrow 5"/>
          <p:cNvSpPr>
            <a:spLocks noChangeArrowheads="1"/>
          </p:cNvSpPr>
          <p:nvPr/>
        </p:nvSpPr>
        <p:spPr bwMode="auto">
          <a:xfrm>
            <a:off x="457200" y="1676400"/>
            <a:ext cx="457200" cy="304800"/>
          </a:xfrm>
          <a:prstGeom prst="rightArrow">
            <a:avLst>
              <a:gd name="adj1" fmla="val 50000"/>
              <a:gd name="adj2" fmla="val 50000"/>
            </a:avLst>
          </a:prstGeom>
          <a:solidFill>
            <a:srgbClr val="00B050"/>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599122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2"/>
          <p:cNvSpPr txBox="1">
            <a:spLocks noChangeArrowheads="1"/>
          </p:cNvSpPr>
          <p:nvPr/>
        </p:nvSpPr>
        <p:spPr bwMode="auto">
          <a:xfrm>
            <a:off x="5867400" y="76200"/>
            <a:ext cx="3124200" cy="41544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The </a:t>
            </a:r>
            <a:r>
              <a:rPr lang="en-US" b="1"/>
              <a:t>buildPanel()</a:t>
            </a:r>
            <a:r>
              <a:rPr lang="en-US"/>
              <a:t> method creates each GUI component. Then creates a panel and adds the GUI components to the panel.</a:t>
            </a:r>
          </a:p>
          <a:p>
            <a:pPr algn="l" eaLnBrk="1" hangingPunct="1"/>
            <a:endParaRPr lang="en-US"/>
          </a:p>
          <a:p>
            <a:pPr algn="l" eaLnBrk="1" hangingPunct="1"/>
            <a:r>
              <a:rPr lang="en-US"/>
              <a:t>When done, the panel is ready to be added to the content pane.</a:t>
            </a:r>
          </a:p>
        </p:txBody>
      </p:sp>
      <p:sp>
        <p:nvSpPr>
          <p:cNvPr id="34821" name="Right Arrow 4"/>
          <p:cNvSpPr>
            <a:spLocks noChangeArrowheads="1"/>
          </p:cNvSpPr>
          <p:nvPr/>
        </p:nvSpPr>
        <p:spPr bwMode="auto">
          <a:xfrm>
            <a:off x="762000" y="3429000"/>
            <a:ext cx="457200" cy="3048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34822" name="Right Arrow 5"/>
          <p:cNvSpPr>
            <a:spLocks noChangeArrowheads="1"/>
          </p:cNvSpPr>
          <p:nvPr/>
        </p:nvSpPr>
        <p:spPr bwMode="auto">
          <a:xfrm>
            <a:off x="762000" y="4114800"/>
            <a:ext cx="457200" cy="304800"/>
          </a:xfrm>
          <a:prstGeom prst="rightArrow">
            <a:avLst>
              <a:gd name="adj1" fmla="val 50000"/>
              <a:gd name="adj2" fmla="val 50000"/>
            </a:avLst>
          </a:prstGeom>
          <a:solidFill>
            <a:srgbClr val="0070C0"/>
          </a:solidFill>
          <a:ln w="9525" algn="ctr">
            <a:solidFill>
              <a:schemeClr val="tx1"/>
            </a:solidFill>
            <a:round/>
            <a:headEnd/>
            <a:tailEnd/>
          </a:ln>
        </p:spPr>
        <p:txBody>
          <a:bodyPr wrap="none"/>
          <a:lstStyle/>
          <a:p>
            <a:endParaRPr lang="en-US"/>
          </a:p>
        </p:txBody>
      </p:sp>
      <p:pic>
        <p:nvPicPr>
          <p:cNvPr id="348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191000"/>
            <a:ext cx="2952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
          <p:cNvSpPr txBox="1">
            <a:spLocks noChangeArrowheads="1"/>
          </p:cNvSpPr>
          <p:nvPr/>
        </p:nvSpPr>
        <p:spPr bwMode="auto">
          <a:xfrm>
            <a:off x="838200" y="5181600"/>
            <a:ext cx="7696200" cy="15700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dirty="0"/>
              <a:t>There are 2 </a:t>
            </a:r>
            <a:r>
              <a:rPr lang="en-US" u="sng" dirty="0"/>
              <a:t>different</a:t>
            </a:r>
            <a:r>
              <a:rPr lang="en-US" dirty="0"/>
              <a:t> add methods being used: one that is a </a:t>
            </a:r>
            <a:r>
              <a:rPr lang="en-US" b="1" dirty="0" err="1"/>
              <a:t>JPanel</a:t>
            </a:r>
            <a:r>
              <a:rPr lang="en-US" dirty="0"/>
              <a:t> method (line 67), used to add components to the panel and one that is a </a:t>
            </a:r>
            <a:r>
              <a:rPr lang="en-US" b="1" dirty="0" err="1"/>
              <a:t>JFrame</a:t>
            </a:r>
            <a:r>
              <a:rPr lang="en-US" dirty="0"/>
              <a:t> method (line 38), used to add the panel to the frame's content pane.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599122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3"/>
          <p:cNvSpPr txBox="1">
            <a:spLocks noChangeArrowheads="1"/>
          </p:cNvSpPr>
          <p:nvPr/>
        </p:nvSpPr>
        <p:spPr bwMode="auto">
          <a:xfrm>
            <a:off x="838200" y="5181600"/>
            <a:ext cx="7696200" cy="830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Note that </a:t>
            </a:r>
            <a:r>
              <a:rPr lang="en-US" b="1"/>
              <a:t>buildPanel()</a:t>
            </a:r>
            <a:r>
              <a:rPr lang="en-US"/>
              <a:t> is </a:t>
            </a:r>
            <a:r>
              <a:rPr lang="en-US" u="sng"/>
              <a:t>private</a:t>
            </a:r>
            <a:r>
              <a:rPr lang="en-US"/>
              <a:t>. It can only be called by other methods in this class, not by the client!</a:t>
            </a:r>
          </a:p>
        </p:txBody>
      </p:sp>
      <p:sp>
        <p:nvSpPr>
          <p:cNvPr id="35844" name="Right Arrow 4"/>
          <p:cNvSpPr>
            <a:spLocks noChangeArrowheads="1"/>
          </p:cNvSpPr>
          <p:nvPr/>
        </p:nvSpPr>
        <p:spPr bwMode="auto">
          <a:xfrm>
            <a:off x="762000" y="3429000"/>
            <a:ext cx="457200" cy="3048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35845" name="Right Arrow 5"/>
          <p:cNvSpPr>
            <a:spLocks noChangeArrowheads="1"/>
          </p:cNvSpPr>
          <p:nvPr/>
        </p:nvSpPr>
        <p:spPr bwMode="auto">
          <a:xfrm>
            <a:off x="762000" y="4114800"/>
            <a:ext cx="457200" cy="304800"/>
          </a:xfrm>
          <a:prstGeom prst="rightArrow">
            <a:avLst>
              <a:gd name="adj1" fmla="val 50000"/>
              <a:gd name="adj2" fmla="val 50000"/>
            </a:avLst>
          </a:prstGeom>
          <a:solidFill>
            <a:srgbClr val="0070C0"/>
          </a:solidFill>
          <a:ln w="9525" algn="ctr">
            <a:solidFill>
              <a:schemeClr val="tx1"/>
            </a:solidFill>
            <a:round/>
            <a:headEnd/>
            <a:tailEnd/>
          </a:ln>
        </p:spPr>
        <p:txBody>
          <a:bodyPr wrap="none"/>
          <a:lstStyle/>
          <a:p>
            <a:endParaRPr lang="en-US"/>
          </a:p>
        </p:txBody>
      </p:sp>
      <p:sp>
        <p:nvSpPr>
          <p:cNvPr id="35846" name="TextBox 2"/>
          <p:cNvSpPr txBox="1">
            <a:spLocks noChangeArrowheads="1"/>
          </p:cNvSpPr>
          <p:nvPr/>
        </p:nvSpPr>
        <p:spPr bwMode="auto">
          <a:xfrm>
            <a:off x="5867400" y="76200"/>
            <a:ext cx="3124200" cy="41544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The </a:t>
            </a:r>
            <a:r>
              <a:rPr lang="en-US" b="1"/>
              <a:t>buildPanel()</a:t>
            </a:r>
            <a:r>
              <a:rPr lang="en-US"/>
              <a:t> method creates each GUI component. Then creates a panel and adds the GUI components to the panel.</a:t>
            </a:r>
          </a:p>
          <a:p>
            <a:pPr algn="l" eaLnBrk="1" hangingPunct="1"/>
            <a:endParaRPr lang="en-US"/>
          </a:p>
          <a:p>
            <a:pPr algn="l" eaLnBrk="1" hangingPunct="1"/>
            <a:r>
              <a:rPr lang="en-US"/>
              <a:t>When done, the panel is ready to be added to the content pane.</a:t>
            </a:r>
          </a:p>
        </p:txBody>
      </p:sp>
      <p:pic>
        <p:nvPicPr>
          <p:cNvPr id="358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191000"/>
            <a:ext cx="2952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58864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Box 2"/>
          <p:cNvSpPr txBox="1">
            <a:spLocks noChangeArrowheads="1"/>
          </p:cNvSpPr>
          <p:nvPr/>
        </p:nvSpPr>
        <p:spPr bwMode="auto">
          <a:xfrm>
            <a:off x="2209800" y="2667000"/>
            <a:ext cx="5562600" cy="37861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The application that creates the </a:t>
            </a:r>
            <a:r>
              <a:rPr lang="en-US" b="1"/>
              <a:t>KiloConverterWindow</a:t>
            </a:r>
          </a:p>
          <a:p>
            <a:pPr algn="l" eaLnBrk="1" hangingPunct="1"/>
            <a:endParaRPr lang="en-US" b="1"/>
          </a:p>
          <a:p>
            <a:pPr algn="l" eaLnBrk="1" hangingPunct="1"/>
            <a:r>
              <a:rPr lang="en-US"/>
              <a:t>Unfortunately, that's all the happens! The window is created and looks pretty enough, but it doesn't DO anything!</a:t>
            </a:r>
          </a:p>
          <a:p>
            <a:pPr algn="l" eaLnBrk="1" hangingPunct="1"/>
            <a:endParaRPr lang="en-US"/>
          </a:p>
          <a:p>
            <a:pPr algn="l" eaLnBrk="1" hangingPunct="1"/>
            <a:r>
              <a:rPr lang="en-US"/>
              <a:t>We need to add code to the program so that clicking on that Calculate button gets us a calculation and shows us the result!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r>
              <a:rPr lang="en-US"/>
              <a:t>7-</a:t>
            </a:r>
            <a:fld id="{E2351305-073A-4563-9AD8-6FAC5E169647}" type="slidenum">
              <a:rPr lang="en-US"/>
              <a:pPr>
                <a:defRPr/>
              </a:pPr>
              <a:t>4</a:t>
            </a:fld>
            <a:endParaRPr lang="en-US"/>
          </a:p>
        </p:txBody>
      </p:sp>
      <p:sp>
        <p:nvSpPr>
          <p:cNvPr id="6147" name="Rectangle 2"/>
          <p:cNvSpPr>
            <a:spLocks noGrp="1" noChangeArrowheads="1"/>
          </p:cNvSpPr>
          <p:nvPr>
            <p:ph type="title" idx="4294967295"/>
          </p:nvPr>
        </p:nvSpPr>
        <p:spPr>
          <a:xfrm>
            <a:off x="381000" y="152400"/>
            <a:ext cx="7772400" cy="1143000"/>
          </a:xfrm>
        </p:spPr>
        <p:txBody>
          <a:bodyPr/>
          <a:lstStyle/>
          <a:p>
            <a:pPr eaLnBrk="1" hangingPunct="1"/>
            <a:r>
              <a:rPr lang="en-US" smtClean="0"/>
              <a:t>Introduction</a:t>
            </a:r>
          </a:p>
        </p:txBody>
      </p:sp>
      <p:sp>
        <p:nvSpPr>
          <p:cNvPr id="6148" name="Rectangle 3"/>
          <p:cNvSpPr>
            <a:spLocks noGrp="1" noChangeArrowheads="1"/>
          </p:cNvSpPr>
          <p:nvPr>
            <p:ph type="body" idx="4294967295"/>
          </p:nvPr>
        </p:nvSpPr>
        <p:spPr>
          <a:xfrm>
            <a:off x="381000" y="1352550"/>
            <a:ext cx="7772400" cy="1143000"/>
          </a:xfrm>
        </p:spPr>
        <p:txBody>
          <a:bodyPr/>
          <a:lstStyle/>
          <a:p>
            <a:pPr eaLnBrk="1" hangingPunct="1">
              <a:lnSpc>
                <a:spcPct val="90000"/>
              </a:lnSpc>
            </a:pPr>
            <a:r>
              <a:rPr lang="en-US" sz="2800" smtClean="0"/>
              <a:t>Some common GUI components are:</a:t>
            </a:r>
          </a:p>
          <a:p>
            <a:pPr lvl="1" eaLnBrk="1" hangingPunct="1">
              <a:lnSpc>
                <a:spcPct val="90000"/>
              </a:lnSpc>
            </a:pPr>
            <a:r>
              <a:rPr lang="en-US" sz="2400" smtClean="0"/>
              <a:t>buttons, labels, text fields, check boxes, radio buttons, combo boxes, and sliders.</a:t>
            </a:r>
          </a:p>
        </p:txBody>
      </p:sp>
      <p:pic>
        <p:nvPicPr>
          <p:cNvPr id="6149"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2667000"/>
            <a:ext cx="79248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073C56E0-54D6-4FA3-976E-C387520103A9}" type="slidenum">
              <a:rPr lang="en-US"/>
              <a:pPr>
                <a:defRPr/>
              </a:pPr>
              <a:t>40</a:t>
            </a:fld>
            <a:endParaRPr lang="en-US"/>
          </a:p>
        </p:txBody>
      </p:sp>
      <p:sp>
        <p:nvSpPr>
          <p:cNvPr id="37891" name="Rectangle 2"/>
          <p:cNvSpPr>
            <a:spLocks noGrp="1" noChangeArrowheads="1"/>
          </p:cNvSpPr>
          <p:nvPr>
            <p:ph type="title" idx="4294967295"/>
          </p:nvPr>
        </p:nvSpPr>
        <p:spPr/>
        <p:txBody>
          <a:bodyPr/>
          <a:lstStyle/>
          <a:p>
            <a:pPr eaLnBrk="1" hangingPunct="1"/>
            <a:r>
              <a:rPr lang="en-US" smtClean="0"/>
              <a:t>Handling Action Events</a:t>
            </a:r>
          </a:p>
        </p:txBody>
      </p:sp>
      <p:sp>
        <p:nvSpPr>
          <p:cNvPr id="37892" name="Rectangle 3"/>
          <p:cNvSpPr>
            <a:spLocks noGrp="1" noChangeArrowheads="1"/>
          </p:cNvSpPr>
          <p:nvPr>
            <p:ph type="body" idx="4294967295"/>
          </p:nvPr>
        </p:nvSpPr>
        <p:spPr>
          <a:xfrm>
            <a:off x="304800" y="1371600"/>
            <a:ext cx="8382000" cy="4724400"/>
          </a:xfrm>
        </p:spPr>
        <p:txBody>
          <a:bodyPr/>
          <a:lstStyle/>
          <a:p>
            <a:pPr eaLnBrk="1" hangingPunct="1"/>
            <a:r>
              <a:rPr lang="en-US" sz="2800" smtClean="0"/>
              <a:t>So how does the program know what to do when the user clicks the  Calculate button?</a:t>
            </a:r>
          </a:p>
          <a:p>
            <a:pPr lvl="1" eaLnBrk="1" hangingPunct="1"/>
            <a:r>
              <a:rPr lang="en-US" sz="2400" smtClean="0"/>
              <a:t>This is what an </a:t>
            </a:r>
            <a:r>
              <a:rPr lang="en-US" sz="2400" b="1" i="1" smtClean="0"/>
              <a:t>event handler</a:t>
            </a:r>
            <a:r>
              <a:rPr lang="en-US" sz="2400" smtClean="0"/>
              <a:t> is for.</a:t>
            </a:r>
          </a:p>
          <a:p>
            <a:pPr eaLnBrk="1" hangingPunct="1"/>
            <a:r>
              <a:rPr lang="en-US" sz="2800" smtClean="0"/>
              <a:t>An </a:t>
            </a:r>
            <a:r>
              <a:rPr lang="en-US" sz="2800" b="1" i="1" smtClean="0"/>
              <a:t>event</a:t>
            </a:r>
            <a:r>
              <a:rPr lang="en-US" sz="2800" i="1" smtClean="0"/>
              <a:t> </a:t>
            </a:r>
            <a:r>
              <a:rPr lang="en-US" sz="2800" smtClean="0"/>
              <a:t>is an action that takes place within a program, such as the clicking of a button.</a:t>
            </a:r>
          </a:p>
          <a:p>
            <a:pPr eaLnBrk="1" hangingPunct="1"/>
            <a:r>
              <a:rPr lang="en-US" sz="2800" smtClean="0"/>
              <a:t>When an event takes place, the component that is responsible for the event creates an </a:t>
            </a:r>
            <a:r>
              <a:rPr lang="en-US" sz="2800" b="1" i="1" smtClean="0"/>
              <a:t>event object</a:t>
            </a:r>
            <a:r>
              <a:rPr lang="en-US" sz="2800" b="1" smtClean="0"/>
              <a:t> </a:t>
            </a:r>
            <a:r>
              <a:rPr lang="en-US" sz="2800" smtClean="0"/>
              <a:t>in memory.</a:t>
            </a:r>
          </a:p>
          <a:p>
            <a:pPr eaLnBrk="1" hangingPunct="1"/>
            <a:r>
              <a:rPr lang="en-US" sz="2800" smtClean="0"/>
              <a:t>The event object</a:t>
            </a:r>
            <a:r>
              <a:rPr lang="en-US" sz="2800" i="1" smtClean="0"/>
              <a:t> </a:t>
            </a:r>
            <a:r>
              <a:rPr lang="en-US" sz="2800" smtClean="0"/>
              <a:t>contains information about the event.</a:t>
            </a:r>
          </a:p>
          <a:p>
            <a:pPr lvl="1" eaLnBrk="1" hangingPunct="1"/>
            <a:r>
              <a:rPr lang="en-US" sz="2400" smtClean="0"/>
              <a:t>Such as the event source, the event location, and more.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8761895A-8D2C-4FB9-B672-BBFACB931A3B}" type="slidenum">
              <a:rPr lang="en-US"/>
              <a:pPr>
                <a:defRPr/>
              </a:pPr>
              <a:t>41</a:t>
            </a:fld>
            <a:endParaRPr lang="en-US"/>
          </a:p>
        </p:txBody>
      </p:sp>
      <p:sp>
        <p:nvSpPr>
          <p:cNvPr id="38915" name="Rectangle 2"/>
          <p:cNvSpPr>
            <a:spLocks noGrp="1" noChangeArrowheads="1"/>
          </p:cNvSpPr>
          <p:nvPr>
            <p:ph type="title" idx="4294967295"/>
          </p:nvPr>
        </p:nvSpPr>
        <p:spPr/>
        <p:txBody>
          <a:bodyPr/>
          <a:lstStyle/>
          <a:p>
            <a:pPr eaLnBrk="1" hangingPunct="1"/>
            <a:r>
              <a:rPr lang="en-US" smtClean="0"/>
              <a:t>Handling Action Events</a:t>
            </a:r>
          </a:p>
        </p:txBody>
      </p:sp>
      <p:sp>
        <p:nvSpPr>
          <p:cNvPr id="38916" name="Rectangle 3"/>
          <p:cNvSpPr>
            <a:spLocks noGrp="1" noChangeArrowheads="1"/>
          </p:cNvSpPr>
          <p:nvPr>
            <p:ph type="body" idx="4294967295"/>
          </p:nvPr>
        </p:nvSpPr>
        <p:spPr>
          <a:xfrm>
            <a:off x="304800" y="1371600"/>
            <a:ext cx="8534400" cy="5105400"/>
          </a:xfrm>
        </p:spPr>
        <p:txBody>
          <a:bodyPr/>
          <a:lstStyle/>
          <a:p>
            <a:pPr eaLnBrk="1" hangingPunct="1"/>
            <a:r>
              <a:rPr lang="en-US" sz="2800" smtClean="0"/>
              <a:t>The component that generated the event object is known as the </a:t>
            </a:r>
            <a:r>
              <a:rPr lang="en-US" sz="2800" b="1" i="1" smtClean="0"/>
              <a:t>event</a:t>
            </a:r>
            <a:r>
              <a:rPr lang="en-US" sz="2800" i="1" smtClean="0"/>
              <a:t> </a:t>
            </a:r>
            <a:r>
              <a:rPr lang="en-US" sz="2800" b="1" i="1" smtClean="0"/>
              <a:t>source</a:t>
            </a:r>
            <a:r>
              <a:rPr lang="en-US" sz="2800" smtClean="0"/>
              <a:t>. (Ex: the Calculate button)</a:t>
            </a:r>
          </a:p>
          <a:p>
            <a:pPr eaLnBrk="1" hangingPunct="1"/>
            <a:r>
              <a:rPr lang="en-US" sz="2800" smtClean="0"/>
              <a:t>An </a:t>
            </a:r>
            <a:r>
              <a:rPr lang="en-US" sz="2800" b="1" i="1" smtClean="0"/>
              <a:t>event listener </a:t>
            </a:r>
            <a:r>
              <a:rPr lang="en-US" sz="2800" smtClean="0"/>
              <a:t>is an object that responds to events.</a:t>
            </a:r>
          </a:p>
          <a:p>
            <a:pPr lvl="1" eaLnBrk="1" hangingPunct="1"/>
            <a:r>
              <a:rPr lang="en-US" sz="2400" smtClean="0"/>
              <a:t>There are several types of listeners. For example, there is a type of listener that "listens for" button clicks, one that "listens for" mouse activity, one that "listens for" choices from checkboxes or radio buttons, and many more</a:t>
            </a:r>
          </a:p>
          <a:p>
            <a:pPr eaLnBrk="1" hangingPunct="1"/>
            <a:r>
              <a:rPr lang="en-US" sz="2800" smtClean="0"/>
              <a:t>If the </a:t>
            </a:r>
            <a:r>
              <a:rPr lang="en-US" sz="2800" b="1" i="1" smtClean="0"/>
              <a:t>event source</a:t>
            </a:r>
            <a:r>
              <a:rPr lang="en-US" sz="2800" smtClean="0"/>
              <a:t> is connected to an </a:t>
            </a:r>
            <a:r>
              <a:rPr lang="en-US" sz="2800" b="1" i="1" smtClean="0"/>
              <a:t>event listener</a:t>
            </a:r>
            <a:r>
              <a:rPr lang="en-US" sz="2800" smtClean="0"/>
              <a:t>, then the </a:t>
            </a:r>
            <a:r>
              <a:rPr lang="en-US" sz="2800" b="1" i="1" smtClean="0"/>
              <a:t>event object</a:t>
            </a:r>
            <a:r>
              <a:rPr lang="en-US" sz="2800" smtClean="0"/>
              <a:t> that is created when the event occurs is automatically passed, as an argument, to a specific method in the listener.</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pPr>
              <a:defRPr/>
            </a:pPr>
            <a:r>
              <a:rPr lang="en-US"/>
              <a:t>7-</a:t>
            </a:r>
            <a:fld id="{04F7DA72-18E5-4133-B9EB-11304837C9D8}" type="slidenum">
              <a:rPr lang="en-US"/>
              <a:pPr>
                <a:defRPr/>
              </a:pPr>
              <a:t>42</a:t>
            </a:fld>
            <a:endParaRPr lang="en-US"/>
          </a:p>
        </p:txBody>
      </p:sp>
      <p:sp>
        <p:nvSpPr>
          <p:cNvPr id="39939" name="Rectangle 2"/>
          <p:cNvSpPr>
            <a:spLocks noGrp="1" noChangeArrowheads="1"/>
          </p:cNvSpPr>
          <p:nvPr>
            <p:ph type="title" idx="4294967295"/>
          </p:nvPr>
        </p:nvSpPr>
        <p:spPr/>
        <p:txBody>
          <a:bodyPr/>
          <a:lstStyle/>
          <a:p>
            <a:pPr eaLnBrk="1" hangingPunct="1"/>
            <a:r>
              <a:rPr lang="en-US" smtClean="0"/>
              <a:t>Handling Action Events</a:t>
            </a:r>
          </a:p>
        </p:txBody>
      </p:sp>
      <p:sp>
        <p:nvSpPr>
          <p:cNvPr id="39940" name="Rectangle 4"/>
          <p:cNvSpPr>
            <a:spLocks noChangeArrowheads="1"/>
          </p:cNvSpPr>
          <p:nvPr/>
        </p:nvSpPr>
        <p:spPr bwMode="auto">
          <a:xfrm>
            <a:off x="838200" y="2682875"/>
            <a:ext cx="2514600" cy="762000"/>
          </a:xfrm>
          <a:prstGeom prst="rect">
            <a:avLst/>
          </a:prstGeom>
          <a:solidFill>
            <a:schemeClr val="accent1"/>
          </a:solidFill>
          <a:ln w="9525">
            <a:solidFill>
              <a:schemeClr val="tx1"/>
            </a:solidFill>
            <a:miter lim="800000"/>
            <a:headEnd/>
            <a:tailEnd/>
          </a:ln>
        </p:spPr>
        <p:txBody>
          <a:bodyPr wrap="none" anchor="ctr"/>
          <a:lstStyle/>
          <a:p>
            <a:r>
              <a:rPr lang="en-US" sz="2000" b="1">
                <a:latin typeface="Courier New" pitchFamily="49" charset="0"/>
              </a:rPr>
              <a:t>JButton</a:t>
            </a:r>
            <a:r>
              <a:rPr lang="en-US" sz="2000"/>
              <a:t> Component</a:t>
            </a:r>
          </a:p>
        </p:txBody>
      </p:sp>
      <p:sp>
        <p:nvSpPr>
          <p:cNvPr id="39941" name="Rectangle 6"/>
          <p:cNvSpPr>
            <a:spLocks noChangeArrowheads="1"/>
          </p:cNvSpPr>
          <p:nvPr/>
        </p:nvSpPr>
        <p:spPr bwMode="auto">
          <a:xfrm>
            <a:off x="4191000" y="2606675"/>
            <a:ext cx="4343400" cy="914400"/>
          </a:xfrm>
          <a:prstGeom prst="rect">
            <a:avLst/>
          </a:prstGeom>
          <a:solidFill>
            <a:schemeClr val="accent1"/>
          </a:solidFill>
          <a:ln w="9525">
            <a:solidFill>
              <a:schemeClr val="tx1"/>
            </a:solidFill>
            <a:miter lim="800000"/>
            <a:headEnd/>
            <a:tailEnd/>
          </a:ln>
        </p:spPr>
        <p:txBody>
          <a:bodyPr wrap="none" anchor="ctr"/>
          <a:lstStyle/>
          <a:p>
            <a:r>
              <a:rPr lang="en-US" sz="2000"/>
              <a:t>Action Listener Object</a:t>
            </a:r>
          </a:p>
          <a:p>
            <a:r>
              <a:rPr lang="en-US" sz="1600" b="1">
                <a:latin typeface="Courier New" pitchFamily="49" charset="0"/>
              </a:rPr>
              <a:t>void actionPerformed(ActionEvent e)</a:t>
            </a:r>
          </a:p>
        </p:txBody>
      </p:sp>
      <p:sp>
        <p:nvSpPr>
          <p:cNvPr id="39942" name="Text Box 15"/>
          <p:cNvSpPr txBox="1">
            <a:spLocks noChangeArrowheads="1"/>
          </p:cNvSpPr>
          <p:nvPr/>
        </p:nvSpPr>
        <p:spPr bwMode="auto">
          <a:xfrm>
            <a:off x="573088" y="3570288"/>
            <a:ext cx="3252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2000"/>
              <a:t>When the button is pressed …</a:t>
            </a:r>
          </a:p>
        </p:txBody>
      </p:sp>
      <p:sp>
        <p:nvSpPr>
          <p:cNvPr id="39943" name="Oval 7"/>
          <p:cNvSpPr>
            <a:spLocks noChangeArrowheads="1"/>
          </p:cNvSpPr>
          <p:nvPr/>
        </p:nvSpPr>
        <p:spPr bwMode="auto">
          <a:xfrm>
            <a:off x="3886200" y="1387475"/>
            <a:ext cx="958850" cy="955675"/>
          </a:xfrm>
          <a:prstGeom prst="ellipse">
            <a:avLst/>
          </a:prstGeom>
          <a:solidFill>
            <a:schemeClr val="accent1"/>
          </a:solidFill>
          <a:ln w="9525">
            <a:solidFill>
              <a:schemeClr val="tx1"/>
            </a:solidFill>
            <a:round/>
            <a:headEnd/>
            <a:tailEnd/>
          </a:ln>
        </p:spPr>
        <p:txBody>
          <a:bodyPr wrap="none" anchor="ctr"/>
          <a:lstStyle/>
          <a:p>
            <a:r>
              <a:rPr lang="en-US" sz="2000"/>
              <a:t>Event</a:t>
            </a:r>
          </a:p>
          <a:p>
            <a:r>
              <a:rPr lang="en-US" sz="2000"/>
              <a:t>Object</a:t>
            </a:r>
          </a:p>
        </p:txBody>
      </p:sp>
      <p:cxnSp>
        <p:nvCxnSpPr>
          <p:cNvPr id="39944" name="AutoShape 13"/>
          <p:cNvCxnSpPr>
            <a:cxnSpLocks noChangeShapeType="1"/>
            <a:stCxn id="39940" idx="0"/>
            <a:endCxn id="39943" idx="2"/>
          </p:cNvCxnSpPr>
          <p:nvPr/>
        </p:nvCxnSpPr>
        <p:spPr bwMode="auto">
          <a:xfrm rot="-5400000">
            <a:off x="2582069" y="1378744"/>
            <a:ext cx="817562" cy="1790700"/>
          </a:xfrm>
          <a:prstGeom prst="bentConnector2">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cxnSp>
        <p:nvCxnSpPr>
          <p:cNvPr id="39945" name="AutoShape 14"/>
          <p:cNvCxnSpPr>
            <a:cxnSpLocks noChangeShapeType="1"/>
            <a:stCxn id="39943" idx="6"/>
            <a:endCxn id="39941" idx="0"/>
          </p:cNvCxnSpPr>
          <p:nvPr/>
        </p:nvCxnSpPr>
        <p:spPr bwMode="auto">
          <a:xfrm>
            <a:off x="4845050" y="1865313"/>
            <a:ext cx="1517650" cy="741362"/>
          </a:xfrm>
          <a:prstGeom prst="bentConnector2">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9946" name="Rectangle 16"/>
          <p:cNvSpPr>
            <a:spLocks noChangeArrowheads="1"/>
          </p:cNvSpPr>
          <p:nvPr/>
        </p:nvSpPr>
        <p:spPr bwMode="auto">
          <a:xfrm>
            <a:off x="1828800" y="4191000"/>
            <a:ext cx="4876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lang="en-US" sz="2000"/>
              <a:t>The </a:t>
            </a:r>
            <a:r>
              <a:rPr lang="en-US" sz="2000" b="1">
                <a:latin typeface="Courier New" pitchFamily="49" charset="0"/>
              </a:rPr>
              <a:t>JButton</a:t>
            </a:r>
            <a:r>
              <a:rPr lang="en-US" sz="2000"/>
              <a:t> component generates an event object and passes it to the action listener object's </a:t>
            </a:r>
            <a:r>
              <a:rPr lang="en-US" sz="2000" b="1">
                <a:latin typeface="Courier New" pitchFamily="49" charset="0"/>
              </a:rPr>
              <a:t>actionPerformed</a:t>
            </a:r>
            <a:r>
              <a:rPr lang="en-US" sz="2000"/>
              <a:t> method.</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3CCE5B62-B117-47DE-B624-C8F8480D323C}" type="slidenum">
              <a:rPr lang="en-US"/>
              <a:pPr>
                <a:defRPr/>
              </a:pPr>
              <a:t>43</a:t>
            </a:fld>
            <a:endParaRPr lang="en-US"/>
          </a:p>
        </p:txBody>
      </p:sp>
      <p:sp>
        <p:nvSpPr>
          <p:cNvPr id="40963" name="Rectangle 2"/>
          <p:cNvSpPr>
            <a:spLocks noGrp="1" noChangeArrowheads="1"/>
          </p:cNvSpPr>
          <p:nvPr>
            <p:ph type="title" idx="4294967295"/>
          </p:nvPr>
        </p:nvSpPr>
        <p:spPr/>
        <p:txBody>
          <a:bodyPr/>
          <a:lstStyle/>
          <a:p>
            <a:pPr eaLnBrk="1" hangingPunct="1"/>
            <a:r>
              <a:rPr lang="en-US" smtClean="0"/>
              <a:t>Handling Action Events</a:t>
            </a:r>
          </a:p>
        </p:txBody>
      </p:sp>
      <p:sp>
        <p:nvSpPr>
          <p:cNvPr id="40964" name="Rectangle 3"/>
          <p:cNvSpPr>
            <a:spLocks noGrp="1" noChangeArrowheads="1"/>
          </p:cNvSpPr>
          <p:nvPr>
            <p:ph type="body" idx="4294967295"/>
          </p:nvPr>
        </p:nvSpPr>
        <p:spPr>
          <a:xfrm>
            <a:off x="304800" y="1371600"/>
            <a:ext cx="8534400" cy="5105400"/>
          </a:xfrm>
        </p:spPr>
        <p:txBody>
          <a:bodyPr/>
          <a:lstStyle/>
          <a:p>
            <a:pPr eaLnBrk="1" hangingPunct="1"/>
            <a:r>
              <a:rPr lang="en-US" sz="2800" smtClean="0"/>
              <a:t>Our job is to </a:t>
            </a:r>
          </a:p>
          <a:p>
            <a:pPr marL="914400" lvl="1" indent="-457200" eaLnBrk="1" hangingPunct="1">
              <a:buFontTx/>
              <a:buAutoNum type="arabicPeriod"/>
            </a:pPr>
            <a:r>
              <a:rPr lang="en-US" sz="2400" smtClean="0"/>
              <a:t>Write the event listener class(es) that our application needs</a:t>
            </a:r>
          </a:p>
          <a:p>
            <a:pPr marL="914400" lvl="1" indent="-457200" eaLnBrk="1" hangingPunct="1">
              <a:buFontTx/>
              <a:buAutoNum type="arabicPeriod"/>
            </a:pPr>
            <a:r>
              <a:rPr lang="en-US" sz="2400" smtClean="0"/>
              <a:t>Connect the source to the listener by a process referred to as "registering" the listener.</a:t>
            </a:r>
          </a:p>
          <a:p>
            <a:pPr eaLnBrk="1" hangingPunct="1"/>
            <a:r>
              <a:rPr lang="en-US" sz="2800" smtClean="0"/>
              <a:t>Event listener classes are customized for each application. </a:t>
            </a:r>
          </a:p>
          <a:p>
            <a:pPr eaLnBrk="1" hangingPunct="1"/>
            <a:r>
              <a:rPr lang="en-US" sz="2800" smtClean="0"/>
              <a:t>Event listener classes are commonly written as private inner classes in an application.</a:t>
            </a:r>
          </a:p>
          <a:p>
            <a:pPr eaLnBrk="1" hangingPunct="1"/>
            <a:r>
              <a:rPr lang="en-US" sz="2800" smtClean="0"/>
              <a:t>It is possible that the source component is connected to more than one event listener.</a:t>
            </a:r>
          </a:p>
          <a:p>
            <a:pPr eaLnBrk="1" hangingPunct="1"/>
            <a:endParaRPr lang="en-US"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B60B15D7-2091-4BB4-B1CB-77CC0726997C}" type="slidenum">
              <a:rPr lang="en-US"/>
              <a:pPr>
                <a:defRPr/>
              </a:pPr>
              <a:t>44</a:t>
            </a:fld>
            <a:endParaRPr lang="en-US"/>
          </a:p>
        </p:txBody>
      </p:sp>
      <p:sp>
        <p:nvSpPr>
          <p:cNvPr id="41987" name="Rectangle 2"/>
          <p:cNvSpPr>
            <a:spLocks noGrp="1" noChangeArrowheads="1"/>
          </p:cNvSpPr>
          <p:nvPr>
            <p:ph type="title" idx="4294967295"/>
          </p:nvPr>
        </p:nvSpPr>
        <p:spPr>
          <a:xfrm>
            <a:off x="381000" y="152400"/>
            <a:ext cx="7772400" cy="1143000"/>
          </a:xfrm>
        </p:spPr>
        <p:txBody>
          <a:bodyPr/>
          <a:lstStyle/>
          <a:p>
            <a:pPr eaLnBrk="1" hangingPunct="1"/>
            <a:r>
              <a:rPr lang="en-US" smtClean="0"/>
              <a:t>Writing Event Listener Classes as Private Inner Classes</a:t>
            </a:r>
          </a:p>
        </p:txBody>
      </p:sp>
      <p:sp>
        <p:nvSpPr>
          <p:cNvPr id="41988" name="Rectangle 3"/>
          <p:cNvSpPr>
            <a:spLocks noGrp="1" noChangeArrowheads="1"/>
          </p:cNvSpPr>
          <p:nvPr>
            <p:ph type="body" idx="4294967295"/>
          </p:nvPr>
        </p:nvSpPr>
        <p:spPr/>
        <p:txBody>
          <a:bodyPr/>
          <a:lstStyle/>
          <a:p>
            <a:pPr eaLnBrk="1" hangingPunct="1">
              <a:lnSpc>
                <a:spcPct val="90000"/>
              </a:lnSpc>
            </a:pPr>
            <a:r>
              <a:rPr lang="en-US" sz="2800" smtClean="0"/>
              <a:t>A class that is defined inside of another class is known as an inner class.</a:t>
            </a:r>
          </a:p>
          <a:p>
            <a:pPr eaLnBrk="1" hangingPunct="1">
              <a:lnSpc>
                <a:spcPct val="90000"/>
              </a:lnSpc>
            </a:pPr>
            <a:r>
              <a:rPr lang="en-US" sz="2800" smtClean="0"/>
              <a:t>A </a:t>
            </a:r>
            <a:r>
              <a:rPr lang="en-US" sz="2800" u="sng" smtClean="0"/>
              <a:t>private</a:t>
            </a:r>
            <a:r>
              <a:rPr lang="en-US" sz="2800" smtClean="0"/>
              <a:t> class (like Inner) can be used only by the class it is defined within (Outer).</a:t>
            </a:r>
          </a:p>
          <a:p>
            <a:pPr eaLnBrk="1" hangingPunct="1">
              <a:lnSpc>
                <a:spcPct val="90000"/>
              </a:lnSpc>
              <a:buFontTx/>
              <a:buNone/>
            </a:pPr>
            <a:endParaRPr lang="en-US" sz="1600" smtClean="0"/>
          </a:p>
          <a:p>
            <a:pPr lvl="1" eaLnBrk="1" hangingPunct="1">
              <a:lnSpc>
                <a:spcPct val="90000"/>
              </a:lnSpc>
              <a:buFontTx/>
              <a:buNone/>
            </a:pPr>
            <a:r>
              <a:rPr lang="en-US" sz="2000" b="1" smtClean="0">
                <a:latin typeface="Courier New" pitchFamily="49" charset="0"/>
              </a:rPr>
              <a:t>public class Outer</a:t>
            </a:r>
          </a:p>
          <a:p>
            <a:pPr lvl="1" eaLnBrk="1" hangingPunct="1">
              <a:lnSpc>
                <a:spcPct val="90000"/>
              </a:lnSpc>
              <a:buFontTx/>
              <a:buNone/>
            </a:pPr>
            <a:r>
              <a:rPr lang="en-US" sz="2000" b="1" smtClean="0">
                <a:latin typeface="Courier New" pitchFamily="49" charset="0"/>
              </a:rPr>
              <a:t>{ </a:t>
            </a:r>
          </a:p>
          <a:p>
            <a:pPr lvl="1" eaLnBrk="1" hangingPunct="1">
              <a:lnSpc>
                <a:spcPct val="90000"/>
              </a:lnSpc>
              <a:buFontTx/>
              <a:buNone/>
            </a:pPr>
            <a:r>
              <a:rPr lang="en-US" sz="2000" b="1" smtClean="0">
                <a:latin typeface="Courier New" pitchFamily="49" charset="0"/>
              </a:rPr>
              <a:t>	  </a:t>
            </a:r>
            <a:r>
              <a:rPr lang="en-US" sz="2000" b="1" i="1" smtClean="0"/>
              <a:t>Fields and methods of the Outer class appear here.</a:t>
            </a:r>
          </a:p>
          <a:p>
            <a:pPr lvl="1" eaLnBrk="1" hangingPunct="1">
              <a:lnSpc>
                <a:spcPct val="90000"/>
              </a:lnSpc>
              <a:buFontTx/>
              <a:buNone/>
            </a:pPr>
            <a:endParaRPr lang="en-US" sz="2000" i="1" smtClean="0"/>
          </a:p>
          <a:p>
            <a:pPr lvl="1" eaLnBrk="1" hangingPunct="1">
              <a:lnSpc>
                <a:spcPct val="90000"/>
              </a:lnSpc>
              <a:buFontTx/>
              <a:buNone/>
            </a:pPr>
            <a:r>
              <a:rPr lang="en-US" sz="2000" b="1" smtClean="0">
                <a:latin typeface="Courier New" pitchFamily="49" charset="0"/>
              </a:rPr>
              <a:t>	  private class Inner</a:t>
            </a:r>
          </a:p>
          <a:p>
            <a:pPr lvl="1" eaLnBrk="1" hangingPunct="1">
              <a:lnSpc>
                <a:spcPct val="90000"/>
              </a:lnSpc>
              <a:buFontTx/>
              <a:buNone/>
            </a:pPr>
            <a:r>
              <a:rPr lang="en-US" sz="2000" b="1" smtClean="0">
                <a:latin typeface="Courier New" pitchFamily="49" charset="0"/>
              </a:rPr>
              <a:t>	  {</a:t>
            </a:r>
          </a:p>
          <a:p>
            <a:pPr lvl="1" eaLnBrk="1" hangingPunct="1">
              <a:lnSpc>
                <a:spcPct val="90000"/>
              </a:lnSpc>
              <a:buFontTx/>
              <a:buNone/>
            </a:pPr>
            <a:r>
              <a:rPr lang="en-US" sz="2000" b="1" smtClean="0">
                <a:latin typeface="Courier New" pitchFamily="49" charset="0"/>
              </a:rPr>
              <a:t>		    </a:t>
            </a:r>
            <a:r>
              <a:rPr lang="en-US" sz="2000" b="1" i="1" smtClean="0"/>
              <a:t>Fields and methods of the Inner class appear here.</a:t>
            </a:r>
          </a:p>
          <a:p>
            <a:pPr lvl="1" eaLnBrk="1" hangingPunct="1">
              <a:lnSpc>
                <a:spcPct val="90000"/>
              </a:lnSpc>
              <a:buFontTx/>
              <a:buNone/>
            </a:pPr>
            <a:r>
              <a:rPr lang="en-US" sz="2000" b="1" smtClean="0">
                <a:latin typeface="Courier New" pitchFamily="49" charset="0"/>
              </a:rPr>
              <a:t>	  }</a:t>
            </a:r>
          </a:p>
          <a:p>
            <a:pPr lvl="1" eaLnBrk="1" hangingPunct="1">
              <a:lnSpc>
                <a:spcPct val="90000"/>
              </a:lnSpc>
              <a:buFontTx/>
              <a:buNone/>
            </a:pPr>
            <a:r>
              <a:rPr lang="en-US" sz="2000" b="1" smtClean="0">
                <a:latin typeface="Courier New" pitchFamily="49" charset="0"/>
              </a:rPr>
              <a:t>}</a:t>
            </a:r>
            <a:endParaRPr lang="en-US" sz="1600" b="1" smtClean="0">
              <a:latin typeface="Courier New"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90FDA364-F3F0-4A94-B062-B8031241844A}" type="slidenum">
              <a:rPr lang="en-US"/>
              <a:pPr>
                <a:defRPr/>
              </a:pPr>
              <a:t>45</a:t>
            </a:fld>
            <a:endParaRPr lang="en-US"/>
          </a:p>
        </p:txBody>
      </p:sp>
      <p:sp>
        <p:nvSpPr>
          <p:cNvPr id="43011" name="Rectangle 2"/>
          <p:cNvSpPr>
            <a:spLocks noGrp="1" noChangeArrowheads="1"/>
          </p:cNvSpPr>
          <p:nvPr>
            <p:ph type="title" idx="4294967295"/>
          </p:nvPr>
        </p:nvSpPr>
        <p:spPr/>
        <p:txBody>
          <a:bodyPr/>
          <a:lstStyle/>
          <a:p>
            <a:pPr eaLnBrk="1" hangingPunct="1"/>
            <a:r>
              <a:rPr lang="en-US" smtClean="0"/>
              <a:t>Event Listeners Must Implement an Interface</a:t>
            </a:r>
          </a:p>
        </p:txBody>
      </p:sp>
      <p:sp>
        <p:nvSpPr>
          <p:cNvPr id="43012" name="Rectangle 3"/>
          <p:cNvSpPr>
            <a:spLocks noGrp="1" noChangeArrowheads="1"/>
          </p:cNvSpPr>
          <p:nvPr>
            <p:ph type="body" idx="4294967295"/>
          </p:nvPr>
        </p:nvSpPr>
        <p:spPr>
          <a:xfrm>
            <a:off x="304800" y="1600200"/>
            <a:ext cx="8382000" cy="4572000"/>
          </a:xfrm>
        </p:spPr>
        <p:txBody>
          <a:bodyPr/>
          <a:lstStyle/>
          <a:p>
            <a:pPr eaLnBrk="1" hangingPunct="1"/>
            <a:r>
              <a:rPr lang="en-US" sz="2800" smtClean="0"/>
              <a:t>All event listener classes must </a:t>
            </a:r>
            <a:r>
              <a:rPr lang="en-US" sz="2800" b="1" i="1" smtClean="0"/>
              <a:t>implement an interface</a:t>
            </a:r>
            <a:r>
              <a:rPr lang="en-US" sz="2800" smtClean="0"/>
              <a:t>.</a:t>
            </a:r>
          </a:p>
          <a:p>
            <a:pPr eaLnBrk="1" hangingPunct="1"/>
            <a:r>
              <a:rPr lang="en-US" sz="2800" smtClean="0"/>
              <a:t>An </a:t>
            </a:r>
            <a:r>
              <a:rPr lang="en-US" sz="2800" u="sng" smtClean="0"/>
              <a:t>interface</a:t>
            </a:r>
            <a:r>
              <a:rPr lang="en-US" sz="2800" smtClean="0"/>
              <a:t> is something like a class.</a:t>
            </a:r>
          </a:p>
          <a:p>
            <a:pPr lvl="1" eaLnBrk="1" hangingPunct="1"/>
            <a:r>
              <a:rPr lang="en-US" sz="2400" smtClean="0"/>
              <a:t>It specifies certain method headers that your customized listener must then include.</a:t>
            </a:r>
          </a:p>
          <a:p>
            <a:pPr lvl="1" eaLnBrk="1" hangingPunct="1"/>
            <a:r>
              <a:rPr lang="en-US" sz="2400" smtClean="0"/>
              <a:t>When you write a class that implements an interface, you are agreeing that the class will have all of the methods that are specified in the interface.</a:t>
            </a:r>
          </a:p>
          <a:p>
            <a:pPr eaLnBrk="1" hangingPunct="1"/>
            <a:r>
              <a:rPr lang="en-US" sz="2800" smtClean="0"/>
              <a:t>There are many different interfaces to use with event listeners. The one you implement depends on the type of event you need to handle.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FD550C20-0279-4E47-9833-211BE6080862}" type="slidenum">
              <a:rPr lang="en-US"/>
              <a:pPr>
                <a:defRPr/>
              </a:pPr>
              <a:t>46</a:t>
            </a:fld>
            <a:endParaRPr lang="en-US"/>
          </a:p>
        </p:txBody>
      </p:sp>
      <p:sp>
        <p:nvSpPr>
          <p:cNvPr id="44035" name="Rectangle 2"/>
          <p:cNvSpPr>
            <a:spLocks noGrp="1" noChangeArrowheads="1"/>
          </p:cNvSpPr>
          <p:nvPr>
            <p:ph type="title" idx="4294967295"/>
          </p:nvPr>
        </p:nvSpPr>
        <p:spPr/>
        <p:txBody>
          <a:bodyPr/>
          <a:lstStyle/>
          <a:p>
            <a:pPr eaLnBrk="1" hangingPunct="1"/>
            <a:r>
              <a:rPr lang="en-US" smtClean="0"/>
              <a:t>Event Listeners Must Implement an Interface</a:t>
            </a:r>
          </a:p>
        </p:txBody>
      </p:sp>
      <p:sp>
        <p:nvSpPr>
          <p:cNvPr id="44036" name="Rectangle 3"/>
          <p:cNvSpPr>
            <a:spLocks noGrp="1" noChangeArrowheads="1"/>
          </p:cNvSpPr>
          <p:nvPr>
            <p:ph type="body" idx="4294967295"/>
          </p:nvPr>
        </p:nvSpPr>
        <p:spPr>
          <a:xfrm>
            <a:off x="304800" y="1600200"/>
            <a:ext cx="8382000" cy="4572000"/>
          </a:xfrm>
        </p:spPr>
        <p:txBody>
          <a:bodyPr/>
          <a:lstStyle/>
          <a:p>
            <a:pPr>
              <a:spcBef>
                <a:spcPct val="0"/>
              </a:spcBef>
            </a:pPr>
            <a:r>
              <a:rPr lang="en-US" sz="2800" smtClean="0"/>
              <a:t>The </a:t>
            </a:r>
            <a:r>
              <a:rPr lang="en-US" sz="2800" b="1" smtClean="0">
                <a:latin typeface="Courier New" pitchFamily="49" charset="0"/>
              </a:rPr>
              <a:t>JButton</a:t>
            </a:r>
            <a:r>
              <a:rPr lang="en-US" sz="2800" smtClean="0"/>
              <a:t> component generates an </a:t>
            </a:r>
            <a:r>
              <a:rPr lang="en-US" sz="2800" b="1" i="1" smtClean="0"/>
              <a:t>action event </a:t>
            </a:r>
            <a:r>
              <a:rPr lang="en-US" sz="2800" smtClean="0"/>
              <a:t>object. </a:t>
            </a:r>
          </a:p>
          <a:p>
            <a:pPr lvl="1">
              <a:spcBef>
                <a:spcPct val="0"/>
              </a:spcBef>
            </a:pPr>
            <a:r>
              <a:rPr lang="en-US" sz="2400" smtClean="0"/>
              <a:t>To handle its events, we will need to include an </a:t>
            </a:r>
            <a:r>
              <a:rPr lang="en-US" sz="2400" b="1" i="1" smtClean="0"/>
              <a:t>action listener</a:t>
            </a:r>
            <a:r>
              <a:rPr lang="en-US" sz="2400" smtClean="0"/>
              <a:t>.  </a:t>
            </a:r>
          </a:p>
          <a:p>
            <a:pPr lvl="1">
              <a:spcBef>
                <a:spcPct val="0"/>
              </a:spcBef>
            </a:pPr>
            <a:r>
              <a:rPr lang="en-US" sz="2400" smtClean="0"/>
              <a:t>An </a:t>
            </a:r>
            <a:r>
              <a:rPr lang="en-US" sz="2400" b="1" i="1" smtClean="0"/>
              <a:t>action listener </a:t>
            </a:r>
            <a:r>
              <a:rPr lang="en-US" sz="2400" smtClean="0"/>
              <a:t>must implement the </a:t>
            </a:r>
            <a:r>
              <a:rPr lang="en-US" sz="2400" b="1" smtClean="0"/>
              <a:t>ActionListener </a:t>
            </a:r>
            <a:r>
              <a:rPr lang="en-US" sz="2400" smtClean="0"/>
              <a:t> interface. Here is what the </a:t>
            </a:r>
            <a:r>
              <a:rPr lang="en-US" sz="2400" b="1" smtClean="0"/>
              <a:t>ActionListener </a:t>
            </a:r>
            <a:r>
              <a:rPr lang="en-US" sz="2400" smtClean="0"/>
              <a:t> interface looks like:</a:t>
            </a:r>
          </a:p>
          <a:p>
            <a:pPr lvl="2">
              <a:spcBef>
                <a:spcPct val="0"/>
              </a:spcBef>
              <a:buFontTx/>
              <a:buNone/>
            </a:pPr>
            <a:endParaRPr lang="en-US" sz="2000" b="1" smtClean="0">
              <a:latin typeface="Courier New" pitchFamily="49" charset="0"/>
              <a:cs typeface="Courier New" pitchFamily="49" charset="0"/>
            </a:endParaRPr>
          </a:p>
          <a:p>
            <a:pPr lvl="2">
              <a:spcBef>
                <a:spcPct val="0"/>
              </a:spcBef>
              <a:buFontTx/>
              <a:buNone/>
            </a:pPr>
            <a:r>
              <a:rPr lang="en-US" sz="2000" b="1" smtClean="0">
                <a:latin typeface="Courier New" pitchFamily="49" charset="0"/>
                <a:cs typeface="Courier New" pitchFamily="49" charset="0"/>
              </a:rPr>
              <a:t>public interface ActionListener</a:t>
            </a:r>
          </a:p>
          <a:p>
            <a:pPr lvl="2">
              <a:spcBef>
                <a:spcPct val="0"/>
              </a:spcBef>
              <a:buFontTx/>
              <a:buNone/>
            </a:pPr>
            <a:r>
              <a:rPr lang="en-US" sz="2000" b="1" smtClean="0">
                <a:latin typeface="Courier New" pitchFamily="49" charset="0"/>
                <a:cs typeface="Courier New" pitchFamily="49" charset="0"/>
              </a:rPr>
              <a:t>{</a:t>
            </a:r>
          </a:p>
          <a:p>
            <a:pPr lvl="3">
              <a:spcBef>
                <a:spcPct val="0"/>
              </a:spcBef>
              <a:buFontTx/>
              <a:buNone/>
            </a:pPr>
            <a:r>
              <a:rPr lang="en-US" b="1" smtClean="0">
                <a:latin typeface="Courier New" pitchFamily="49" charset="0"/>
                <a:cs typeface="Courier New" pitchFamily="49" charset="0"/>
              </a:rPr>
              <a:t>public void actionPerformed( ActionEvent e);</a:t>
            </a:r>
          </a:p>
          <a:p>
            <a:pPr lvl="2">
              <a:spcBef>
                <a:spcPct val="0"/>
              </a:spcBef>
              <a:buFontTx/>
              <a:buNone/>
            </a:pPr>
            <a:r>
              <a:rPr lang="en-US" sz="2000" b="1" smtClean="0">
                <a:latin typeface="Courier New" pitchFamily="49" charset="0"/>
                <a:cs typeface="Courier New" pitchFamily="49" charset="0"/>
              </a:rPr>
              <a:t>}</a:t>
            </a:r>
          </a:p>
          <a:p>
            <a:pPr lvl="1">
              <a:spcBef>
                <a:spcPct val="0"/>
              </a:spcBef>
            </a:pPr>
            <a:endParaRPr lang="en-US" sz="240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dirty="0"/>
              <a:t>7-</a:t>
            </a:r>
            <a:fld id="{9E20D9A8-7800-45FE-9978-5075732B545A}" type="slidenum">
              <a:rPr lang="en-US"/>
              <a:pPr>
                <a:defRPr/>
              </a:pPr>
              <a:t>47</a:t>
            </a:fld>
            <a:endParaRPr lang="en-US" dirty="0"/>
          </a:p>
        </p:txBody>
      </p:sp>
      <p:sp>
        <p:nvSpPr>
          <p:cNvPr id="41988" name="Rectangle 3"/>
          <p:cNvSpPr>
            <a:spLocks noGrp="1" noChangeArrowheads="1"/>
          </p:cNvSpPr>
          <p:nvPr>
            <p:ph type="body" idx="4294967295"/>
          </p:nvPr>
        </p:nvSpPr>
        <p:spPr>
          <a:xfrm>
            <a:off x="304800" y="1295400"/>
            <a:ext cx="8153400" cy="4724400"/>
          </a:xfrm>
        </p:spPr>
        <p:txBody>
          <a:bodyPr/>
          <a:lstStyle/>
          <a:p>
            <a:pPr eaLnBrk="1" hangingPunct="1">
              <a:lnSpc>
                <a:spcPct val="90000"/>
              </a:lnSpc>
              <a:defRPr/>
            </a:pPr>
            <a:endParaRPr lang="en-US" sz="2400" b="1" dirty="0" smtClean="0">
              <a:latin typeface="Courier New" pitchFamily="49" charset="0"/>
            </a:endParaRPr>
          </a:p>
          <a:p>
            <a:pPr marL="342900" lvl="1" indent="-342900" eaLnBrk="1" hangingPunct="1">
              <a:lnSpc>
                <a:spcPct val="90000"/>
              </a:lnSpc>
              <a:buFontTx/>
              <a:buChar char="•"/>
              <a:defRPr/>
            </a:pPr>
            <a:r>
              <a:rPr lang="en-US" sz="2400" dirty="0" smtClean="0"/>
              <a:t>We can see from its interface, that we must write the </a:t>
            </a:r>
            <a:r>
              <a:rPr lang="en-US" sz="2400" b="1" dirty="0" err="1" smtClean="0">
                <a:latin typeface="Courier New" pitchFamily="49" charset="0"/>
              </a:rPr>
              <a:t>actionPerformed</a:t>
            </a:r>
            <a:r>
              <a:rPr lang="en-US" sz="2400" b="1" dirty="0" smtClean="0">
                <a:latin typeface="Courier New" pitchFamily="49" charset="0"/>
              </a:rPr>
              <a:t>()</a:t>
            </a:r>
            <a:r>
              <a:rPr lang="en-US" sz="2400" dirty="0" smtClean="0"/>
              <a:t>method. The header of our method must </a:t>
            </a:r>
            <a:r>
              <a:rPr lang="en-US" sz="2400" u="sng" dirty="0" smtClean="0"/>
              <a:t>exactly</a:t>
            </a:r>
            <a:r>
              <a:rPr lang="en-US" sz="2400" dirty="0" smtClean="0"/>
              <a:t> match the header as specified in the interface.</a:t>
            </a:r>
          </a:p>
          <a:p>
            <a:pPr eaLnBrk="1" hangingPunct="1">
              <a:lnSpc>
                <a:spcPct val="90000"/>
              </a:lnSpc>
              <a:defRPr/>
            </a:pPr>
            <a:r>
              <a:rPr lang="en-US" sz="2400" dirty="0" smtClean="0"/>
              <a:t>The </a:t>
            </a:r>
            <a:r>
              <a:rPr lang="en-US" sz="2400" b="1" dirty="0" err="1" smtClean="0">
                <a:latin typeface="Courier New" pitchFamily="49" charset="0"/>
              </a:rPr>
              <a:t>actionPerformed</a:t>
            </a:r>
            <a:r>
              <a:rPr lang="en-US" sz="2400" dirty="0" smtClean="0"/>
              <a:t> method takes an argument of the </a:t>
            </a:r>
            <a:r>
              <a:rPr lang="en-US" sz="2400" b="1" dirty="0" err="1" smtClean="0">
                <a:latin typeface="Courier New" pitchFamily="49" charset="0"/>
              </a:rPr>
              <a:t>ActionEvent</a:t>
            </a:r>
            <a:r>
              <a:rPr lang="en-US" sz="2400" dirty="0" smtClean="0"/>
              <a:t> type.</a:t>
            </a:r>
            <a:br>
              <a:rPr lang="en-US" sz="2400" dirty="0" smtClean="0"/>
            </a:br>
            <a:endParaRPr lang="en-US" sz="2400" dirty="0" smtClean="0"/>
          </a:p>
          <a:p>
            <a:pPr lvl="1" eaLnBrk="1" hangingPunct="1">
              <a:lnSpc>
                <a:spcPct val="90000"/>
              </a:lnSpc>
              <a:buFontTx/>
              <a:buNone/>
              <a:defRPr/>
            </a:pPr>
            <a:r>
              <a:rPr lang="en-US" sz="1800" b="1" dirty="0" smtClean="0">
                <a:latin typeface="Courier New" pitchFamily="49" charset="0"/>
              </a:rPr>
              <a:t>public void </a:t>
            </a:r>
            <a:r>
              <a:rPr lang="en-US" sz="1800" b="1" dirty="0" err="1" smtClean="0">
                <a:latin typeface="Courier New" pitchFamily="49" charset="0"/>
              </a:rPr>
              <a:t>actionPerformed</a:t>
            </a:r>
            <a:r>
              <a:rPr lang="en-US" sz="1800" b="1" dirty="0" smtClean="0">
                <a:latin typeface="Courier New" pitchFamily="49" charset="0"/>
              </a:rPr>
              <a:t>(</a:t>
            </a:r>
            <a:r>
              <a:rPr lang="en-US" sz="1800" b="1" dirty="0" err="1" smtClean="0">
                <a:latin typeface="Courier New" pitchFamily="49" charset="0"/>
              </a:rPr>
              <a:t>ActionEvent</a:t>
            </a:r>
            <a:r>
              <a:rPr lang="en-US" sz="1800" b="1" dirty="0" smtClean="0">
                <a:latin typeface="Courier New" pitchFamily="49" charset="0"/>
              </a:rPr>
              <a:t> e)</a:t>
            </a:r>
          </a:p>
          <a:p>
            <a:pPr lvl="1" eaLnBrk="1" hangingPunct="1">
              <a:lnSpc>
                <a:spcPct val="90000"/>
              </a:lnSpc>
              <a:buFontTx/>
              <a:buNone/>
              <a:defRPr/>
            </a:pPr>
            <a:r>
              <a:rPr lang="en-US" sz="1800" b="1" dirty="0" smtClean="0">
                <a:latin typeface="Courier New" pitchFamily="49" charset="0"/>
              </a:rPr>
              <a:t>{</a:t>
            </a:r>
          </a:p>
          <a:p>
            <a:pPr lvl="1" eaLnBrk="1" hangingPunct="1">
              <a:lnSpc>
                <a:spcPct val="90000"/>
              </a:lnSpc>
              <a:buFontTx/>
              <a:buNone/>
              <a:defRPr/>
            </a:pPr>
            <a:r>
              <a:rPr lang="en-US" sz="1800" b="1" dirty="0" smtClean="0">
                <a:latin typeface="Courier New" pitchFamily="49" charset="0"/>
              </a:rPr>
              <a:t>	</a:t>
            </a:r>
            <a:r>
              <a:rPr lang="en-US" sz="1800" b="1" i="1" dirty="0" smtClean="0"/>
              <a:t>Code to be executed when button is pressed goes here</a:t>
            </a:r>
            <a:r>
              <a:rPr lang="en-US" sz="1800" b="1" dirty="0" smtClean="0">
                <a:latin typeface="Courier New" pitchFamily="49" charset="0"/>
              </a:rPr>
              <a:t>.</a:t>
            </a:r>
          </a:p>
          <a:p>
            <a:pPr lvl="1" eaLnBrk="1" hangingPunct="1">
              <a:lnSpc>
                <a:spcPct val="90000"/>
              </a:lnSpc>
              <a:buFontTx/>
              <a:buNone/>
              <a:defRPr/>
            </a:pPr>
            <a:r>
              <a:rPr lang="en-US" sz="1800" b="1" dirty="0" smtClean="0">
                <a:latin typeface="Courier New" pitchFamily="49" charset="0"/>
              </a:rPr>
              <a:t>}</a:t>
            </a:r>
          </a:p>
        </p:txBody>
      </p:sp>
      <p:sp>
        <p:nvSpPr>
          <p:cNvPr id="5" name="Rectangle 2"/>
          <p:cNvSpPr txBox="1">
            <a:spLocks noChangeArrowheads="1"/>
          </p:cNvSpPr>
          <p:nvPr/>
        </p:nvSpPr>
        <p:spPr bwMode="auto">
          <a:xfrm>
            <a:off x="304800" y="303213"/>
            <a:ext cx="8610600" cy="992187"/>
          </a:xfrm>
          <a:prstGeom prst="rect">
            <a:avLst/>
          </a:prstGeom>
          <a:noFill/>
          <a:ln w="9525">
            <a:noFill/>
            <a:miter lim="800000"/>
            <a:headEnd/>
            <a:tailEnd/>
          </a:ln>
        </p:spPr>
        <p:txBody>
          <a:bodyPr anchor="b"/>
          <a:lstStyle/>
          <a:p>
            <a:pPr algn="l">
              <a:defRPr/>
            </a:pPr>
            <a:r>
              <a:rPr lang="en-US" sz="3600" kern="0">
                <a:latin typeface="+mj-lt"/>
                <a:ea typeface="+mj-ea"/>
                <a:cs typeface="+mj-cs"/>
              </a:rPr>
              <a:t>Event Listeners Must Implement an Interface</a:t>
            </a:r>
            <a:endParaRPr lang="en-US" sz="3600" kern="0" dirty="0">
              <a:latin typeface="+mj-lt"/>
              <a:ea typeface="+mj-ea"/>
              <a:cs typeface="+mj-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pPr>
              <a:defRPr/>
            </a:pPr>
            <a:r>
              <a:rPr lang="en-US"/>
              <a:t>7-</a:t>
            </a:r>
            <a:fld id="{87FDA8D6-9345-4864-80E4-C19536E11BD9}" type="slidenum">
              <a:rPr lang="en-US"/>
              <a:pPr>
                <a:defRPr/>
              </a:pPr>
              <a:t>48</a:t>
            </a:fld>
            <a:endParaRPr lang="en-US"/>
          </a:p>
        </p:txBody>
      </p:sp>
      <p:sp>
        <p:nvSpPr>
          <p:cNvPr id="46083" name="Rectangle 2"/>
          <p:cNvSpPr>
            <a:spLocks noGrp="1" noChangeArrowheads="1"/>
          </p:cNvSpPr>
          <p:nvPr>
            <p:ph type="title" idx="4294967295"/>
          </p:nvPr>
        </p:nvSpPr>
        <p:spPr/>
        <p:txBody>
          <a:bodyPr/>
          <a:lstStyle/>
          <a:p>
            <a:pPr eaLnBrk="1" hangingPunct="1"/>
            <a:r>
              <a:rPr lang="en-US" smtClean="0"/>
              <a:t>Handling Action Events</a:t>
            </a:r>
          </a:p>
        </p:txBody>
      </p:sp>
      <p:sp>
        <p:nvSpPr>
          <p:cNvPr id="46084" name="Rectangle 4"/>
          <p:cNvSpPr>
            <a:spLocks noChangeArrowheads="1"/>
          </p:cNvSpPr>
          <p:nvPr/>
        </p:nvSpPr>
        <p:spPr bwMode="auto">
          <a:xfrm>
            <a:off x="838200" y="2682875"/>
            <a:ext cx="2514600" cy="762000"/>
          </a:xfrm>
          <a:prstGeom prst="rect">
            <a:avLst/>
          </a:prstGeom>
          <a:solidFill>
            <a:schemeClr val="accent1"/>
          </a:solidFill>
          <a:ln w="9525">
            <a:solidFill>
              <a:schemeClr val="tx1"/>
            </a:solidFill>
            <a:miter lim="800000"/>
            <a:headEnd/>
            <a:tailEnd/>
          </a:ln>
        </p:spPr>
        <p:txBody>
          <a:bodyPr wrap="none" anchor="ctr"/>
          <a:lstStyle/>
          <a:p>
            <a:r>
              <a:rPr lang="en-US" sz="2000" b="1">
                <a:latin typeface="Courier New" pitchFamily="49" charset="0"/>
              </a:rPr>
              <a:t>JButton</a:t>
            </a:r>
            <a:r>
              <a:rPr lang="en-US" sz="2000"/>
              <a:t> Component</a:t>
            </a:r>
          </a:p>
        </p:txBody>
      </p:sp>
      <p:sp>
        <p:nvSpPr>
          <p:cNvPr id="46085" name="Rectangle 6"/>
          <p:cNvSpPr>
            <a:spLocks noChangeArrowheads="1"/>
          </p:cNvSpPr>
          <p:nvPr/>
        </p:nvSpPr>
        <p:spPr bwMode="auto">
          <a:xfrm>
            <a:off x="4191000" y="2606675"/>
            <a:ext cx="4343400" cy="914400"/>
          </a:xfrm>
          <a:prstGeom prst="rect">
            <a:avLst/>
          </a:prstGeom>
          <a:solidFill>
            <a:schemeClr val="accent1"/>
          </a:solidFill>
          <a:ln w="9525">
            <a:solidFill>
              <a:schemeClr val="tx1"/>
            </a:solidFill>
            <a:miter lim="800000"/>
            <a:headEnd/>
            <a:tailEnd/>
          </a:ln>
        </p:spPr>
        <p:txBody>
          <a:bodyPr wrap="none" anchor="ctr"/>
          <a:lstStyle/>
          <a:p>
            <a:r>
              <a:rPr lang="en-US" sz="2000"/>
              <a:t>Action Listener Object</a:t>
            </a:r>
          </a:p>
          <a:p>
            <a:r>
              <a:rPr lang="en-US" sz="1600" b="1">
                <a:latin typeface="Courier New" pitchFamily="49" charset="0"/>
              </a:rPr>
              <a:t>void actionPerformed(ActionEvent e)</a:t>
            </a:r>
          </a:p>
        </p:txBody>
      </p:sp>
      <p:sp>
        <p:nvSpPr>
          <p:cNvPr id="46086" name="Text Box 15"/>
          <p:cNvSpPr txBox="1">
            <a:spLocks noChangeArrowheads="1"/>
          </p:cNvSpPr>
          <p:nvPr/>
        </p:nvSpPr>
        <p:spPr bwMode="auto">
          <a:xfrm>
            <a:off x="573088" y="3570288"/>
            <a:ext cx="3252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sz="2000"/>
              <a:t>When the button is pressed …</a:t>
            </a:r>
          </a:p>
        </p:txBody>
      </p:sp>
      <p:sp>
        <p:nvSpPr>
          <p:cNvPr id="46087" name="Oval 7"/>
          <p:cNvSpPr>
            <a:spLocks noChangeArrowheads="1"/>
          </p:cNvSpPr>
          <p:nvPr/>
        </p:nvSpPr>
        <p:spPr bwMode="auto">
          <a:xfrm>
            <a:off x="3886200" y="1387475"/>
            <a:ext cx="958850" cy="955675"/>
          </a:xfrm>
          <a:prstGeom prst="ellipse">
            <a:avLst/>
          </a:prstGeom>
          <a:solidFill>
            <a:schemeClr val="accent1"/>
          </a:solidFill>
          <a:ln w="9525">
            <a:solidFill>
              <a:schemeClr val="tx1"/>
            </a:solidFill>
            <a:round/>
            <a:headEnd/>
            <a:tailEnd/>
          </a:ln>
        </p:spPr>
        <p:txBody>
          <a:bodyPr wrap="none" anchor="ctr"/>
          <a:lstStyle/>
          <a:p>
            <a:r>
              <a:rPr lang="en-US" sz="2000"/>
              <a:t>Event</a:t>
            </a:r>
          </a:p>
          <a:p>
            <a:r>
              <a:rPr lang="en-US" sz="2000"/>
              <a:t>Object</a:t>
            </a:r>
          </a:p>
        </p:txBody>
      </p:sp>
      <p:cxnSp>
        <p:nvCxnSpPr>
          <p:cNvPr id="46088" name="AutoShape 13"/>
          <p:cNvCxnSpPr>
            <a:cxnSpLocks noChangeShapeType="1"/>
            <a:stCxn id="46084" idx="0"/>
            <a:endCxn id="46087" idx="2"/>
          </p:cNvCxnSpPr>
          <p:nvPr/>
        </p:nvCxnSpPr>
        <p:spPr bwMode="auto">
          <a:xfrm rot="-5400000">
            <a:off x="2582069" y="1378744"/>
            <a:ext cx="817562" cy="1790700"/>
          </a:xfrm>
          <a:prstGeom prst="bentConnector2">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cxnSp>
        <p:nvCxnSpPr>
          <p:cNvPr id="46089" name="AutoShape 14"/>
          <p:cNvCxnSpPr>
            <a:cxnSpLocks noChangeShapeType="1"/>
            <a:stCxn id="46087" idx="6"/>
            <a:endCxn id="46085" idx="0"/>
          </p:cNvCxnSpPr>
          <p:nvPr/>
        </p:nvCxnSpPr>
        <p:spPr bwMode="auto">
          <a:xfrm>
            <a:off x="4845050" y="1865313"/>
            <a:ext cx="1517650" cy="741362"/>
          </a:xfrm>
          <a:prstGeom prst="bentConnector2">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46090" name="Rectangle 16"/>
          <p:cNvSpPr>
            <a:spLocks noChangeArrowheads="1"/>
          </p:cNvSpPr>
          <p:nvPr/>
        </p:nvSpPr>
        <p:spPr bwMode="auto">
          <a:xfrm>
            <a:off x="1828800" y="4191000"/>
            <a:ext cx="4876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lang="en-US" sz="2000"/>
              <a:t>The </a:t>
            </a:r>
            <a:r>
              <a:rPr lang="en-US" sz="2000" b="1">
                <a:latin typeface="Courier New" pitchFamily="49" charset="0"/>
              </a:rPr>
              <a:t>JButton</a:t>
            </a:r>
            <a:r>
              <a:rPr lang="en-US" sz="2000"/>
              <a:t> component generates an event object and passes it to the action listener object's </a:t>
            </a:r>
            <a:r>
              <a:rPr lang="en-US" sz="2000" b="1">
                <a:latin typeface="Courier New" pitchFamily="49" charset="0"/>
              </a:rPr>
              <a:t>actionPerformed</a:t>
            </a:r>
            <a:r>
              <a:rPr lang="en-US" sz="2000"/>
              <a:t> method.</a:t>
            </a:r>
          </a:p>
        </p:txBody>
      </p:sp>
      <p:sp>
        <p:nvSpPr>
          <p:cNvPr id="46091" name="Text Box 19"/>
          <p:cNvSpPr txBox="1">
            <a:spLocks noChangeArrowheads="1"/>
          </p:cNvSpPr>
          <p:nvPr/>
        </p:nvSpPr>
        <p:spPr bwMode="auto">
          <a:xfrm>
            <a:off x="381000" y="5426075"/>
            <a:ext cx="8229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5613" indent="-455613"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Examples:  </a:t>
            </a:r>
          </a:p>
          <a:p>
            <a:pPr algn="l" eaLnBrk="1" hangingPunct="1"/>
            <a:r>
              <a:rPr lang="en-US"/>
              <a:t>	</a:t>
            </a:r>
            <a:r>
              <a:rPr lang="en-US">
                <a:hlinkClick r:id="rId3" action="ppaction://hlinkfile"/>
              </a:rPr>
              <a:t>KiloConverterWindow.java</a:t>
            </a:r>
            <a:r>
              <a:rPr lang="en-US"/>
              <a:t>, </a:t>
            </a:r>
            <a:r>
              <a:rPr lang="en-US">
                <a:hlinkClick r:id="rId4" action="ppaction://hlinkfile"/>
              </a:rPr>
              <a:t>KilometerConverterDemo.java</a:t>
            </a: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25FD7E4D-CB0F-43BF-8CAD-ED5095668CE0}" type="slidenum">
              <a:rPr lang="en-US"/>
              <a:pPr>
                <a:defRPr/>
              </a:pPr>
              <a:t>49</a:t>
            </a:fld>
            <a:endParaRPr lang="en-US"/>
          </a:p>
        </p:txBody>
      </p:sp>
      <p:sp>
        <p:nvSpPr>
          <p:cNvPr id="47107" name="Rectangle 2"/>
          <p:cNvSpPr>
            <a:spLocks noGrp="1" noChangeArrowheads="1"/>
          </p:cNvSpPr>
          <p:nvPr>
            <p:ph type="title" idx="4294967295"/>
          </p:nvPr>
        </p:nvSpPr>
        <p:spPr/>
        <p:txBody>
          <a:bodyPr/>
          <a:lstStyle/>
          <a:p>
            <a:pPr eaLnBrk="1" hangingPunct="1"/>
            <a:r>
              <a:rPr lang="en-US" smtClean="0"/>
              <a:t>Registering A Listener</a:t>
            </a:r>
          </a:p>
        </p:txBody>
      </p:sp>
      <p:sp>
        <p:nvSpPr>
          <p:cNvPr id="47108" name="Rectangle 3"/>
          <p:cNvSpPr>
            <a:spLocks noGrp="1" noChangeArrowheads="1"/>
          </p:cNvSpPr>
          <p:nvPr>
            <p:ph type="body" idx="4294967295"/>
          </p:nvPr>
        </p:nvSpPr>
        <p:spPr>
          <a:xfrm>
            <a:off x="304800" y="1371600"/>
            <a:ext cx="8153400" cy="4724400"/>
          </a:xfrm>
        </p:spPr>
        <p:txBody>
          <a:bodyPr/>
          <a:lstStyle/>
          <a:p>
            <a:pPr eaLnBrk="1" hangingPunct="1">
              <a:lnSpc>
                <a:spcPct val="90000"/>
              </a:lnSpc>
            </a:pPr>
            <a:r>
              <a:rPr lang="en-US" sz="2800" dirty="0" smtClean="0"/>
              <a:t>The process of connecting an event listener object to a component is called </a:t>
            </a:r>
            <a:r>
              <a:rPr lang="en-US" sz="2800" b="1" i="1" dirty="0" smtClean="0"/>
              <a:t>registering</a:t>
            </a:r>
            <a:r>
              <a:rPr lang="en-US" sz="2800" i="1" dirty="0" smtClean="0"/>
              <a:t> </a:t>
            </a:r>
            <a:r>
              <a:rPr lang="en-US" sz="2800" dirty="0" smtClean="0"/>
              <a:t>the event listener.</a:t>
            </a:r>
          </a:p>
          <a:p>
            <a:pPr eaLnBrk="1" hangingPunct="1">
              <a:lnSpc>
                <a:spcPct val="90000"/>
              </a:lnSpc>
            </a:pPr>
            <a:r>
              <a:rPr lang="en-US" sz="2800" b="1" dirty="0" err="1" smtClean="0">
                <a:latin typeface="Courier New" pitchFamily="49" charset="0"/>
              </a:rPr>
              <a:t>JButton</a:t>
            </a:r>
            <a:r>
              <a:rPr lang="en-US" sz="2800" dirty="0" smtClean="0"/>
              <a:t> components have a method named </a:t>
            </a:r>
            <a:r>
              <a:rPr lang="en-US" sz="2800" b="1" dirty="0" err="1" smtClean="0">
                <a:latin typeface="Courier New" pitchFamily="49" charset="0"/>
              </a:rPr>
              <a:t>addActionListener</a:t>
            </a:r>
            <a:r>
              <a:rPr lang="en-US" sz="2800" dirty="0" smtClean="0"/>
              <a:t>.</a:t>
            </a:r>
            <a:br>
              <a:rPr lang="en-US" sz="2800" dirty="0" smtClean="0"/>
            </a:br>
            <a:endParaRPr lang="en-US" dirty="0" smtClean="0"/>
          </a:p>
          <a:p>
            <a:pPr lvl="1" eaLnBrk="1" hangingPunct="1">
              <a:lnSpc>
                <a:spcPct val="90000"/>
              </a:lnSpc>
              <a:buFontTx/>
              <a:buNone/>
            </a:pPr>
            <a:r>
              <a:rPr lang="en-US" sz="2400" b="1" dirty="0" err="1" smtClean="0">
                <a:latin typeface="Courier New" pitchFamily="49" charset="0"/>
              </a:rPr>
              <a:t>calcButton.addActionListener</a:t>
            </a:r>
            <a:r>
              <a:rPr lang="en-US" sz="2400" b="1" dirty="0" smtClean="0">
                <a:latin typeface="Courier New" pitchFamily="49" charset="0"/>
              </a:rPr>
              <a:t>(</a:t>
            </a:r>
          </a:p>
          <a:p>
            <a:pPr lvl="1" eaLnBrk="1" hangingPunct="1">
              <a:lnSpc>
                <a:spcPct val="90000"/>
              </a:lnSpc>
              <a:buFontTx/>
              <a:buNone/>
            </a:pPr>
            <a:r>
              <a:rPr lang="en-US" sz="2400" b="1" dirty="0" smtClean="0">
                <a:latin typeface="Courier New" pitchFamily="49" charset="0"/>
              </a:rPr>
              <a:t>			   new CalcButtonListener());</a:t>
            </a:r>
            <a:br>
              <a:rPr lang="en-US" sz="2400" b="1" dirty="0" smtClean="0">
                <a:latin typeface="Courier New" pitchFamily="49" charset="0"/>
              </a:rPr>
            </a:br>
            <a:endParaRPr lang="en-US" sz="2400" b="1" dirty="0" smtClean="0">
              <a:latin typeface="Courier New" pitchFamily="49" charset="0"/>
            </a:endParaRPr>
          </a:p>
          <a:p>
            <a:pPr eaLnBrk="1" hangingPunct="1">
              <a:lnSpc>
                <a:spcPct val="90000"/>
              </a:lnSpc>
            </a:pPr>
            <a:r>
              <a:rPr lang="en-US" sz="2800" dirty="0" smtClean="0"/>
              <a:t>When the user clicks on the source button, the action listener object’s </a:t>
            </a:r>
            <a:r>
              <a:rPr lang="en-US" sz="2800" b="1" dirty="0" err="1" smtClean="0">
                <a:latin typeface="Courier New" pitchFamily="49" charset="0"/>
              </a:rPr>
              <a:t>actionPerformed</a:t>
            </a:r>
            <a:r>
              <a:rPr lang="en-US" sz="2800" dirty="0" smtClean="0"/>
              <a:t> method will be executed.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107666E3-EA36-4F54-B2B6-1D4D89524671}" type="slidenum">
              <a:rPr lang="en-US"/>
              <a:pPr>
                <a:defRPr/>
              </a:pPr>
              <a:t>5</a:t>
            </a:fld>
            <a:endParaRPr lang="en-US"/>
          </a:p>
        </p:txBody>
      </p:sp>
      <p:sp>
        <p:nvSpPr>
          <p:cNvPr id="7171" name="Rectangle 2"/>
          <p:cNvSpPr>
            <a:spLocks noGrp="1" noChangeArrowheads="1"/>
          </p:cNvSpPr>
          <p:nvPr>
            <p:ph type="title" idx="4294967295"/>
          </p:nvPr>
        </p:nvSpPr>
        <p:spPr/>
        <p:txBody>
          <a:bodyPr/>
          <a:lstStyle/>
          <a:p>
            <a:pPr eaLnBrk="1" hangingPunct="1"/>
            <a:r>
              <a:rPr lang="en-US" smtClean="0"/>
              <a:t>JFC, AWT, Swing</a:t>
            </a:r>
          </a:p>
        </p:txBody>
      </p:sp>
      <p:sp>
        <p:nvSpPr>
          <p:cNvPr id="7172" name="Rectangle 3"/>
          <p:cNvSpPr>
            <a:spLocks noGrp="1" noChangeArrowheads="1"/>
          </p:cNvSpPr>
          <p:nvPr>
            <p:ph type="body" idx="4294967295"/>
          </p:nvPr>
        </p:nvSpPr>
        <p:spPr/>
        <p:txBody>
          <a:bodyPr/>
          <a:lstStyle/>
          <a:p>
            <a:pPr eaLnBrk="1" hangingPunct="1">
              <a:lnSpc>
                <a:spcPct val="90000"/>
              </a:lnSpc>
            </a:pPr>
            <a:r>
              <a:rPr lang="en-US" sz="2800" smtClean="0"/>
              <a:t>Java programmers use the </a:t>
            </a:r>
            <a:r>
              <a:rPr lang="en-US" sz="2800" b="1" i="1" smtClean="0"/>
              <a:t>Java Foundation Classes (JFC)</a:t>
            </a:r>
            <a:r>
              <a:rPr lang="en-US" sz="2800" i="1" smtClean="0"/>
              <a:t> </a:t>
            </a:r>
            <a:r>
              <a:rPr lang="en-US" sz="2800" smtClean="0"/>
              <a:t>to create GUI applications.</a:t>
            </a:r>
          </a:p>
          <a:p>
            <a:pPr eaLnBrk="1" hangingPunct="1">
              <a:lnSpc>
                <a:spcPct val="90000"/>
              </a:lnSpc>
            </a:pPr>
            <a:r>
              <a:rPr lang="en-US" sz="2800" smtClean="0"/>
              <a:t>The JFC consists of several sets of classes, many of which are beyond the scope of this book.</a:t>
            </a:r>
          </a:p>
          <a:p>
            <a:pPr eaLnBrk="1" hangingPunct="1">
              <a:lnSpc>
                <a:spcPct val="90000"/>
              </a:lnSpc>
            </a:pPr>
            <a:r>
              <a:rPr lang="en-US" sz="2800" smtClean="0"/>
              <a:t>The two sets of JFC classes that we focus on are AWT and Swing classes.</a:t>
            </a:r>
          </a:p>
          <a:p>
            <a:pPr eaLnBrk="1" hangingPunct="1">
              <a:lnSpc>
                <a:spcPct val="90000"/>
              </a:lnSpc>
            </a:pPr>
            <a:r>
              <a:rPr lang="en-US" sz="2800" smtClean="0"/>
              <a:t>Java is equipped with a set of classes for drawing graphics and creating graphical user interfaces.</a:t>
            </a:r>
          </a:p>
          <a:p>
            <a:pPr eaLnBrk="1" hangingPunct="1">
              <a:lnSpc>
                <a:spcPct val="90000"/>
              </a:lnSpc>
            </a:pPr>
            <a:r>
              <a:rPr lang="en-US" sz="2800" smtClean="0"/>
              <a:t>These classes are part of the </a:t>
            </a:r>
            <a:r>
              <a:rPr lang="en-US" sz="2800" b="1" i="1" smtClean="0"/>
              <a:t>Abstract Windowing Toolkit (AWT)</a:t>
            </a:r>
            <a:r>
              <a:rPr lang="en-US" sz="2800" b="1" smtClean="0"/>
              <a: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28575"/>
            <a:ext cx="6424612"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ight Arrow 4"/>
          <p:cNvSpPr>
            <a:spLocks noChangeArrowheads="1"/>
          </p:cNvSpPr>
          <p:nvPr/>
        </p:nvSpPr>
        <p:spPr bwMode="auto">
          <a:xfrm>
            <a:off x="187325" y="90488"/>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48132" name="TextBox 2"/>
          <p:cNvSpPr txBox="1">
            <a:spLocks noChangeArrowheads="1"/>
          </p:cNvSpPr>
          <p:nvPr/>
        </p:nvSpPr>
        <p:spPr bwMode="auto">
          <a:xfrm>
            <a:off x="5562600" y="76200"/>
            <a:ext cx="3429000" cy="37861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Note we need to import a new package to gain access to the event listener classes:</a:t>
            </a:r>
          </a:p>
          <a:p>
            <a:pPr algn="l" eaLnBrk="1" hangingPunct="1"/>
            <a:r>
              <a:rPr lang="en-US"/>
              <a:t>import java.awt.event.*;</a:t>
            </a:r>
          </a:p>
          <a:p>
            <a:pPr algn="l" eaLnBrk="1" hangingPunct="1"/>
            <a:endParaRPr lang="en-US"/>
          </a:p>
          <a:p>
            <a:pPr algn="l" eaLnBrk="1" hangingPunct="1"/>
            <a:r>
              <a:rPr lang="en-US"/>
              <a:t>Otherwise, the constructor is not changed from the earlier version of the KiloConverter.</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60579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ight Arrow 4"/>
          <p:cNvSpPr>
            <a:spLocks noChangeArrowheads="1"/>
          </p:cNvSpPr>
          <p:nvPr/>
        </p:nvSpPr>
        <p:spPr bwMode="auto">
          <a:xfrm>
            <a:off x="685800" y="31242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49156" name="TextBox 2"/>
          <p:cNvSpPr txBox="1">
            <a:spLocks noChangeArrowheads="1"/>
          </p:cNvSpPr>
          <p:nvPr/>
        </p:nvSpPr>
        <p:spPr bwMode="auto">
          <a:xfrm>
            <a:off x="6096000" y="76200"/>
            <a:ext cx="2895600" cy="4894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The </a:t>
            </a:r>
            <a:r>
              <a:rPr lang="en-US" b="1"/>
              <a:t>buildPanel()</a:t>
            </a:r>
            <a:r>
              <a:rPr lang="en-US"/>
              <a:t> method has just one change: an action listener is added to the calculate button.</a:t>
            </a:r>
          </a:p>
          <a:p>
            <a:pPr algn="l" eaLnBrk="1" hangingPunct="1"/>
            <a:endParaRPr lang="en-US"/>
          </a:p>
          <a:p>
            <a:pPr algn="l" eaLnBrk="1" hangingPunct="1"/>
            <a:r>
              <a:rPr lang="en-US"/>
              <a:t>It is this listener object's </a:t>
            </a:r>
            <a:r>
              <a:rPr lang="en-US" b="1"/>
              <a:t>actionPerformed()</a:t>
            </a:r>
            <a:r>
              <a:rPr lang="en-US"/>
              <a:t> method that will be called when the user clicks the calculate button.</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5981700"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ight Arrow 4"/>
          <p:cNvSpPr>
            <a:spLocks noChangeArrowheads="1"/>
          </p:cNvSpPr>
          <p:nvPr/>
        </p:nvSpPr>
        <p:spPr bwMode="auto">
          <a:xfrm>
            <a:off x="457200" y="9906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50180" name="TextBox 2"/>
          <p:cNvSpPr txBox="1">
            <a:spLocks noChangeArrowheads="1"/>
          </p:cNvSpPr>
          <p:nvPr/>
        </p:nvSpPr>
        <p:spPr bwMode="auto">
          <a:xfrm>
            <a:off x="6096000" y="76200"/>
            <a:ext cx="2895600" cy="60023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dirty="0"/>
              <a:t>Note the header for the new inner class:</a:t>
            </a:r>
          </a:p>
          <a:p>
            <a:pPr algn="l" eaLnBrk="1" hangingPunct="1"/>
            <a:endParaRPr lang="en-US" dirty="0"/>
          </a:p>
          <a:p>
            <a:pPr algn="l" eaLnBrk="1" hangingPunct="1"/>
            <a:r>
              <a:rPr lang="en-US" b="1" dirty="0"/>
              <a:t>private</a:t>
            </a:r>
            <a:r>
              <a:rPr lang="en-US" dirty="0"/>
              <a:t> so only the outer class can use it.</a:t>
            </a:r>
          </a:p>
          <a:p>
            <a:pPr algn="l" eaLnBrk="1" hangingPunct="1"/>
            <a:endParaRPr lang="en-US" dirty="0"/>
          </a:p>
          <a:p>
            <a:pPr algn="l" eaLnBrk="1" hangingPunct="1"/>
            <a:r>
              <a:rPr lang="en-US" b="1" dirty="0"/>
              <a:t>CalcButtonListener</a:t>
            </a:r>
            <a:r>
              <a:rPr lang="en-US" dirty="0"/>
              <a:t> the name can be any descriptive name</a:t>
            </a:r>
          </a:p>
          <a:p>
            <a:pPr algn="l" eaLnBrk="1" hangingPunct="1"/>
            <a:endParaRPr lang="en-US" b="1" dirty="0"/>
          </a:p>
          <a:p>
            <a:pPr algn="l" eaLnBrk="1" hangingPunct="1"/>
            <a:r>
              <a:rPr lang="en-US" b="1" dirty="0"/>
              <a:t>implements </a:t>
            </a:r>
            <a:r>
              <a:rPr lang="en-US" b="1" dirty="0" err="1"/>
              <a:t>ActionListener</a:t>
            </a:r>
            <a:r>
              <a:rPr lang="en-US" dirty="0"/>
              <a:t> so it must include the required </a:t>
            </a:r>
            <a:r>
              <a:rPr lang="en-US" b="1" dirty="0" err="1"/>
              <a:t>actionPerformed</a:t>
            </a:r>
            <a:r>
              <a:rPr lang="en-US" b="1" dirty="0"/>
              <a:t>()</a:t>
            </a:r>
            <a:r>
              <a:rPr lang="en-US" dirty="0"/>
              <a:t> method.</a:t>
            </a:r>
            <a:endParaRPr lang="en-US" b="1"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5981700"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ight Arrow 4"/>
          <p:cNvSpPr>
            <a:spLocks noChangeArrowheads="1"/>
          </p:cNvSpPr>
          <p:nvPr/>
        </p:nvSpPr>
        <p:spPr bwMode="auto">
          <a:xfrm>
            <a:off x="685800" y="25146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51204" name="TextBox 2"/>
          <p:cNvSpPr txBox="1">
            <a:spLocks noChangeArrowheads="1"/>
          </p:cNvSpPr>
          <p:nvPr/>
        </p:nvSpPr>
        <p:spPr bwMode="auto">
          <a:xfrm>
            <a:off x="5867400" y="76200"/>
            <a:ext cx="3124200" cy="56324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dirty="0"/>
              <a:t>The </a:t>
            </a:r>
            <a:r>
              <a:rPr lang="en-US" b="1" dirty="0" err="1"/>
              <a:t>actionPerformed</a:t>
            </a:r>
            <a:r>
              <a:rPr lang="en-US" b="1" dirty="0"/>
              <a:t>()</a:t>
            </a:r>
            <a:r>
              <a:rPr lang="en-US" dirty="0"/>
              <a:t> method is where we place the code we can to run when the user clicks the calculate button.</a:t>
            </a:r>
          </a:p>
          <a:p>
            <a:pPr algn="l" eaLnBrk="1" hangingPunct="1"/>
            <a:endParaRPr lang="en-US" b="1" dirty="0"/>
          </a:p>
          <a:p>
            <a:pPr algn="l" eaLnBrk="1" hangingPunct="1"/>
            <a:r>
              <a:rPr lang="en-US" dirty="0"/>
              <a:t>It can have its own local variables (such as </a:t>
            </a:r>
            <a:r>
              <a:rPr lang="en-US" b="1" dirty="0"/>
              <a:t>input</a:t>
            </a:r>
            <a:r>
              <a:rPr lang="en-US" dirty="0"/>
              <a:t> and </a:t>
            </a:r>
            <a:r>
              <a:rPr lang="en-US" b="1" dirty="0"/>
              <a:t>miles</a:t>
            </a:r>
            <a:r>
              <a:rPr lang="en-US" dirty="0"/>
              <a:t>).</a:t>
            </a:r>
          </a:p>
          <a:p>
            <a:pPr algn="l" eaLnBrk="1" hangingPunct="1"/>
            <a:endParaRPr lang="en-US" dirty="0"/>
          </a:p>
          <a:p>
            <a:pPr algn="l" eaLnBrk="1" hangingPunct="1"/>
            <a:r>
              <a:rPr lang="en-US" dirty="0"/>
              <a:t>It has access to the fields of the outer class (such as </a:t>
            </a:r>
            <a:r>
              <a:rPr lang="en-US" b="1" dirty="0" err="1"/>
              <a:t>kiloTextField</a:t>
            </a:r>
            <a:r>
              <a:rPr lang="en-US" dirty="0"/>
              <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5981700"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Box 2"/>
          <p:cNvSpPr txBox="1">
            <a:spLocks noChangeArrowheads="1"/>
          </p:cNvSpPr>
          <p:nvPr/>
        </p:nvSpPr>
        <p:spPr bwMode="auto">
          <a:xfrm>
            <a:off x="5867400" y="76200"/>
            <a:ext cx="3124200" cy="56324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dirty="0"/>
              <a:t>The </a:t>
            </a:r>
            <a:r>
              <a:rPr lang="en-US" b="1" dirty="0" err="1"/>
              <a:t>actionPerformed</a:t>
            </a:r>
            <a:r>
              <a:rPr lang="en-US" b="1" dirty="0"/>
              <a:t>()</a:t>
            </a:r>
            <a:r>
              <a:rPr lang="en-US" dirty="0"/>
              <a:t> method is where we place the code we can to run when the user clicks the calculate button.</a:t>
            </a:r>
          </a:p>
          <a:p>
            <a:pPr algn="l" eaLnBrk="1" hangingPunct="1"/>
            <a:endParaRPr lang="en-US" b="1" dirty="0"/>
          </a:p>
          <a:p>
            <a:pPr algn="l" eaLnBrk="1" hangingPunct="1"/>
            <a:r>
              <a:rPr lang="en-US" dirty="0"/>
              <a:t>It can have its own local variables (such as </a:t>
            </a:r>
            <a:r>
              <a:rPr lang="en-US" b="1" dirty="0"/>
              <a:t>input</a:t>
            </a:r>
            <a:r>
              <a:rPr lang="en-US" dirty="0"/>
              <a:t> and </a:t>
            </a:r>
            <a:r>
              <a:rPr lang="en-US" b="1" dirty="0"/>
              <a:t>miles</a:t>
            </a:r>
            <a:r>
              <a:rPr lang="en-US" dirty="0"/>
              <a:t>).</a:t>
            </a:r>
          </a:p>
          <a:p>
            <a:pPr algn="l" eaLnBrk="1" hangingPunct="1"/>
            <a:endParaRPr lang="en-US" dirty="0"/>
          </a:p>
          <a:p>
            <a:pPr algn="l" eaLnBrk="1" hangingPunct="1"/>
            <a:r>
              <a:rPr lang="en-US" dirty="0"/>
              <a:t>It has access to the fields of the outer class (such as </a:t>
            </a:r>
            <a:r>
              <a:rPr lang="en-US" b="1" dirty="0" err="1"/>
              <a:t>kiloTextField</a:t>
            </a:r>
            <a:r>
              <a:rPr lang="en-US" dirty="0"/>
              <a:t>)</a:t>
            </a:r>
          </a:p>
        </p:txBody>
      </p:sp>
      <p:sp>
        <p:nvSpPr>
          <p:cNvPr id="52228" name="TextBox 3"/>
          <p:cNvSpPr txBox="1">
            <a:spLocks noChangeArrowheads="1"/>
          </p:cNvSpPr>
          <p:nvPr/>
        </p:nvSpPr>
        <p:spPr bwMode="auto">
          <a:xfrm>
            <a:off x="1219200" y="5638800"/>
            <a:ext cx="5715000" cy="11080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200"/>
              <a:t>Line 98: a </a:t>
            </a:r>
            <a:r>
              <a:rPr lang="en-US" sz="2200" b="1" i="1"/>
              <a:t>JTextField</a:t>
            </a:r>
            <a:r>
              <a:rPr lang="en-US" sz="2200"/>
              <a:t> object (</a:t>
            </a:r>
            <a:r>
              <a:rPr lang="en-US" sz="2200" b="1"/>
              <a:t>kiloTextField</a:t>
            </a:r>
            <a:r>
              <a:rPr lang="en-US" sz="2200"/>
              <a:t>) has a </a:t>
            </a:r>
            <a:r>
              <a:rPr lang="en-US" sz="2200" b="1"/>
              <a:t>getText()</a:t>
            </a:r>
            <a:r>
              <a:rPr lang="en-US" sz="2200"/>
              <a:t> method that can be used to return the current text in the textfield.</a:t>
            </a:r>
          </a:p>
        </p:txBody>
      </p:sp>
      <p:sp>
        <p:nvSpPr>
          <p:cNvPr id="52229" name="Right Arrow 4"/>
          <p:cNvSpPr>
            <a:spLocks noChangeArrowheads="1"/>
          </p:cNvSpPr>
          <p:nvPr/>
        </p:nvSpPr>
        <p:spPr bwMode="auto">
          <a:xfrm>
            <a:off x="990600" y="37338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2952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3228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495800"/>
            <a:ext cx="3200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 y="3390900"/>
            <a:ext cx="2952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228600"/>
            <a:ext cx="2952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1371600"/>
            <a:ext cx="4646613"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TextBox 3"/>
          <p:cNvSpPr txBox="1">
            <a:spLocks noChangeArrowheads="1"/>
          </p:cNvSpPr>
          <p:nvPr/>
        </p:nvSpPr>
        <p:spPr bwMode="auto">
          <a:xfrm>
            <a:off x="4267200" y="5562600"/>
            <a:ext cx="4648200" cy="7699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200"/>
              <a:t>Dealing with an empty </a:t>
            </a:r>
            <a:r>
              <a:rPr lang="en-US" sz="2200" b="1"/>
              <a:t>JTextField</a:t>
            </a:r>
            <a:r>
              <a:rPr lang="en-US" sz="2200"/>
              <a:t> might be necessary!</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6B10A831-D7DC-4657-85DD-6FF2ADD24DF6}" type="slidenum">
              <a:rPr lang="en-US"/>
              <a:pPr>
                <a:defRPr/>
              </a:pPr>
              <a:t>56</a:t>
            </a:fld>
            <a:endParaRPr lang="en-US"/>
          </a:p>
        </p:txBody>
      </p:sp>
      <p:sp>
        <p:nvSpPr>
          <p:cNvPr id="54275" name="Rectangle 2"/>
          <p:cNvSpPr>
            <a:spLocks noGrp="1" noChangeArrowheads="1"/>
          </p:cNvSpPr>
          <p:nvPr>
            <p:ph type="title" idx="4294967295"/>
          </p:nvPr>
        </p:nvSpPr>
        <p:spPr/>
        <p:txBody>
          <a:bodyPr/>
          <a:lstStyle/>
          <a:p>
            <a:pPr eaLnBrk="1" hangingPunct="1"/>
            <a:r>
              <a:rPr lang="en-US" smtClean="0"/>
              <a:t>Validating Data in a TextField</a:t>
            </a:r>
          </a:p>
        </p:txBody>
      </p:sp>
      <p:sp>
        <p:nvSpPr>
          <p:cNvPr id="54276" name="Rectangle 3"/>
          <p:cNvSpPr>
            <a:spLocks noGrp="1" noChangeArrowheads="1"/>
          </p:cNvSpPr>
          <p:nvPr>
            <p:ph type="body" idx="4294967295"/>
          </p:nvPr>
        </p:nvSpPr>
        <p:spPr/>
        <p:txBody>
          <a:bodyPr/>
          <a:lstStyle/>
          <a:p>
            <a:pPr eaLnBrk="1" hangingPunct="1">
              <a:lnSpc>
                <a:spcPct val="90000"/>
              </a:lnSpc>
            </a:pPr>
            <a:r>
              <a:rPr lang="en-US" sz="2800" smtClean="0"/>
              <a:t>With event-driven programming, handling invalid input is usually done like this:</a:t>
            </a:r>
          </a:p>
          <a:p>
            <a:pPr lvl="1" eaLnBrk="1" hangingPunct="1">
              <a:lnSpc>
                <a:spcPct val="90000"/>
              </a:lnSpc>
            </a:pPr>
            <a:r>
              <a:rPr lang="en-US" sz="2400" smtClean="0"/>
              <a:t>Read the value</a:t>
            </a:r>
          </a:p>
          <a:p>
            <a:pPr lvl="1" eaLnBrk="1" hangingPunct="1">
              <a:lnSpc>
                <a:spcPct val="90000"/>
              </a:lnSpc>
            </a:pPr>
            <a:r>
              <a:rPr lang="en-US" sz="2400" smtClean="0"/>
              <a:t>If it's not valid, display a message</a:t>
            </a:r>
          </a:p>
          <a:p>
            <a:pPr lvl="1" eaLnBrk="1" hangingPunct="1">
              <a:lnSpc>
                <a:spcPct val="90000"/>
              </a:lnSpc>
            </a:pPr>
            <a:r>
              <a:rPr lang="en-US" sz="2400" smtClean="0"/>
              <a:t>Otherwise, process as usual</a:t>
            </a:r>
            <a:endParaRPr lang="en-US" smtClean="0"/>
          </a:p>
          <a:p>
            <a:pPr eaLnBrk="1" hangingPunct="1">
              <a:lnSpc>
                <a:spcPct val="90000"/>
              </a:lnSpc>
            </a:pPr>
            <a:r>
              <a:rPr lang="en-US" sz="2800" smtClean="0"/>
              <a:t>There is </a:t>
            </a:r>
            <a:r>
              <a:rPr lang="en-US" sz="2800" u="sng" smtClean="0"/>
              <a:t>no need to loop</a:t>
            </a:r>
            <a:r>
              <a:rPr lang="en-US" sz="2800" smtClean="0"/>
              <a:t>: the user will be presented with the error message and then the system will wait for the user to decide what to do next.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62579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ight Arrow 4"/>
          <p:cNvSpPr>
            <a:spLocks noChangeArrowheads="1"/>
          </p:cNvSpPr>
          <p:nvPr/>
        </p:nvSpPr>
        <p:spPr bwMode="auto">
          <a:xfrm>
            <a:off x="187325" y="16002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55300" name="TextBox 2"/>
          <p:cNvSpPr txBox="1">
            <a:spLocks noChangeArrowheads="1"/>
          </p:cNvSpPr>
          <p:nvPr/>
        </p:nvSpPr>
        <p:spPr bwMode="auto">
          <a:xfrm>
            <a:off x="5562600" y="76200"/>
            <a:ext cx="3429000" cy="30464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This version of KiloConverter will validate user input. The constructor and buildPanel() methods are not changed. The buildPanel() method is not shown.</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9213"/>
            <a:ext cx="6257925"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ight Arrow 4"/>
          <p:cNvSpPr>
            <a:spLocks noChangeArrowheads="1"/>
          </p:cNvSpPr>
          <p:nvPr/>
        </p:nvSpPr>
        <p:spPr bwMode="auto">
          <a:xfrm>
            <a:off x="914400" y="28194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56324" name="Right Arrow 4"/>
          <p:cNvSpPr>
            <a:spLocks noChangeArrowheads="1"/>
          </p:cNvSpPr>
          <p:nvPr/>
        </p:nvSpPr>
        <p:spPr bwMode="auto">
          <a:xfrm>
            <a:off x="1295400" y="55626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sp>
        <p:nvSpPr>
          <p:cNvPr id="56325" name="TextBox 2"/>
          <p:cNvSpPr txBox="1">
            <a:spLocks noChangeArrowheads="1"/>
          </p:cNvSpPr>
          <p:nvPr/>
        </p:nvSpPr>
        <p:spPr bwMode="auto">
          <a:xfrm>
            <a:off x="5562600" y="76200"/>
            <a:ext cx="3429000" cy="4894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The actionPerformed method is called when the user clicks the button.</a:t>
            </a:r>
          </a:p>
          <a:p>
            <a:pPr algn="l" eaLnBrk="1" hangingPunct="1"/>
            <a:endParaRPr lang="en-US"/>
          </a:p>
          <a:p>
            <a:pPr algn="l" eaLnBrk="1" hangingPunct="1"/>
            <a:r>
              <a:rPr lang="en-US"/>
              <a:t>If the textfield is empty, a warning message is given.</a:t>
            </a:r>
          </a:p>
          <a:p>
            <a:pPr algn="l" eaLnBrk="1" hangingPunct="1"/>
            <a:endParaRPr lang="en-US"/>
          </a:p>
          <a:p>
            <a:pPr algn="l" eaLnBrk="1" hangingPunct="1"/>
            <a:r>
              <a:rPr lang="en-US"/>
              <a:t>If the value in the textfield is negative a warning message is given.</a:t>
            </a:r>
          </a:p>
          <a:p>
            <a:pPr algn="l" eaLnBrk="1" hangingPunct="1"/>
            <a:endParaRPr lang="en-US"/>
          </a:p>
          <a:p>
            <a:pPr algn="l" eaLnBrk="1" hangingPunct="1"/>
            <a:r>
              <a:rPr lang="en-US"/>
              <a:t>Notice there is no loop here!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2952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71600"/>
            <a:ext cx="2647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905250"/>
            <a:ext cx="3228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809875"/>
            <a:ext cx="2952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04800"/>
            <a:ext cx="2952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1371600"/>
            <a:ext cx="2647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TextBox 2"/>
          <p:cNvSpPr txBox="1">
            <a:spLocks noChangeArrowheads="1"/>
          </p:cNvSpPr>
          <p:nvPr/>
        </p:nvSpPr>
        <p:spPr bwMode="auto">
          <a:xfrm>
            <a:off x="4038600" y="2819400"/>
            <a:ext cx="4876800" cy="23082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Once the warning message has been displayed and the user has clicked OK, the input dialog is again visible and the user can decide to either enter another value or click the X to close the program.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914339A5-EDC4-492A-88B5-DFA8EDA7E69E}" type="slidenum">
              <a:rPr lang="en-US"/>
              <a:pPr>
                <a:defRPr/>
              </a:pPr>
              <a:t>6</a:t>
            </a:fld>
            <a:endParaRPr lang="en-US"/>
          </a:p>
        </p:txBody>
      </p:sp>
      <p:sp>
        <p:nvSpPr>
          <p:cNvPr id="8195" name="Rectangle 2"/>
          <p:cNvSpPr>
            <a:spLocks noGrp="1" noChangeArrowheads="1"/>
          </p:cNvSpPr>
          <p:nvPr>
            <p:ph type="title" idx="4294967295"/>
          </p:nvPr>
        </p:nvSpPr>
        <p:spPr/>
        <p:txBody>
          <a:bodyPr/>
          <a:lstStyle/>
          <a:p>
            <a:pPr eaLnBrk="1" hangingPunct="1"/>
            <a:r>
              <a:rPr lang="en-US" smtClean="0"/>
              <a:t>JFC, AWT, Swing</a:t>
            </a:r>
          </a:p>
        </p:txBody>
      </p:sp>
      <p:sp>
        <p:nvSpPr>
          <p:cNvPr id="8196" name="Rectangle 3"/>
          <p:cNvSpPr>
            <a:spLocks noGrp="1" noChangeArrowheads="1"/>
          </p:cNvSpPr>
          <p:nvPr>
            <p:ph type="body" idx="4294967295"/>
          </p:nvPr>
        </p:nvSpPr>
        <p:spPr/>
        <p:txBody>
          <a:bodyPr/>
          <a:lstStyle/>
          <a:p>
            <a:pPr eaLnBrk="1" hangingPunct="1"/>
            <a:r>
              <a:rPr lang="en-US" sz="2800" smtClean="0"/>
              <a:t>The AWT allows creation of applications and applets with GUI components.</a:t>
            </a:r>
          </a:p>
          <a:p>
            <a:pPr eaLnBrk="1" hangingPunct="1"/>
            <a:r>
              <a:rPr lang="en-US" sz="2800" smtClean="0"/>
              <a:t>The AWT does not actually draw user interface components on the screen.</a:t>
            </a:r>
          </a:p>
          <a:p>
            <a:pPr eaLnBrk="1" hangingPunct="1"/>
            <a:r>
              <a:rPr lang="en-US" sz="2800" smtClean="0"/>
              <a:t>The AWT communicates with a layer of software, </a:t>
            </a:r>
            <a:r>
              <a:rPr lang="en-US" sz="2800" b="1" i="1" smtClean="0"/>
              <a:t>peer classes</a:t>
            </a:r>
            <a:r>
              <a:rPr lang="en-US" sz="2800" smtClean="0"/>
              <a:t>.</a:t>
            </a:r>
          </a:p>
          <a:p>
            <a:pPr eaLnBrk="1" hangingPunct="1"/>
            <a:r>
              <a:rPr lang="en-US" sz="2800" smtClean="0"/>
              <a:t>Each version of Java for a particular operating system has its own set of peer classes.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82AF3C4C-C388-4736-8823-3FE2372F1265}" type="slidenum">
              <a:rPr lang="en-US"/>
              <a:pPr>
                <a:defRPr/>
              </a:pPr>
              <a:t>60</a:t>
            </a:fld>
            <a:endParaRPr lang="en-US"/>
          </a:p>
        </p:txBody>
      </p:sp>
      <p:sp>
        <p:nvSpPr>
          <p:cNvPr id="58371" name="Rectangle 2"/>
          <p:cNvSpPr>
            <a:spLocks noGrp="1" noChangeArrowheads="1"/>
          </p:cNvSpPr>
          <p:nvPr>
            <p:ph type="title" idx="4294967295"/>
          </p:nvPr>
        </p:nvSpPr>
        <p:spPr/>
        <p:txBody>
          <a:bodyPr/>
          <a:lstStyle/>
          <a:p>
            <a:pPr eaLnBrk="1" hangingPunct="1"/>
            <a:r>
              <a:rPr lang="en-US" smtClean="0"/>
              <a:t>Background and Foreground Colors</a:t>
            </a:r>
          </a:p>
        </p:txBody>
      </p:sp>
      <p:sp>
        <p:nvSpPr>
          <p:cNvPr id="58372" name="Rectangle 3"/>
          <p:cNvSpPr>
            <a:spLocks noGrp="1" noChangeArrowheads="1"/>
          </p:cNvSpPr>
          <p:nvPr>
            <p:ph type="body" idx="4294967295"/>
          </p:nvPr>
        </p:nvSpPr>
        <p:spPr/>
        <p:txBody>
          <a:bodyPr/>
          <a:lstStyle/>
          <a:p>
            <a:pPr eaLnBrk="1" hangingPunct="1">
              <a:lnSpc>
                <a:spcPct val="90000"/>
              </a:lnSpc>
            </a:pPr>
            <a:r>
              <a:rPr lang="en-US" sz="2800" smtClean="0"/>
              <a:t>Many of the Swing component classes have methods named </a:t>
            </a:r>
            <a:r>
              <a:rPr lang="en-US" sz="2800" b="1" smtClean="0">
                <a:latin typeface="Courier New" pitchFamily="49" charset="0"/>
              </a:rPr>
              <a:t>setBackground</a:t>
            </a:r>
            <a:r>
              <a:rPr lang="en-US" sz="2800" smtClean="0"/>
              <a:t> and </a:t>
            </a:r>
            <a:r>
              <a:rPr lang="en-US" sz="2800" b="1" smtClean="0">
                <a:latin typeface="Courier New" pitchFamily="49" charset="0"/>
              </a:rPr>
              <a:t>setForeground</a:t>
            </a:r>
            <a:r>
              <a:rPr lang="en-US" sz="2800" smtClean="0"/>
              <a:t>.</a:t>
            </a:r>
          </a:p>
          <a:p>
            <a:pPr eaLnBrk="1" hangingPunct="1">
              <a:lnSpc>
                <a:spcPct val="90000"/>
              </a:lnSpc>
            </a:pPr>
            <a:r>
              <a:rPr lang="en-US" sz="2800" b="1" smtClean="0">
                <a:latin typeface="Courier New" pitchFamily="49" charset="0"/>
              </a:rPr>
              <a:t>setBackground</a:t>
            </a:r>
            <a:r>
              <a:rPr lang="en-US" sz="2800" smtClean="0"/>
              <a:t> is used to change the color of the component itself.</a:t>
            </a:r>
          </a:p>
          <a:p>
            <a:pPr eaLnBrk="1" hangingPunct="1">
              <a:lnSpc>
                <a:spcPct val="90000"/>
              </a:lnSpc>
            </a:pPr>
            <a:r>
              <a:rPr lang="en-US" sz="2800" b="1" smtClean="0">
                <a:latin typeface="Courier New" pitchFamily="49" charset="0"/>
              </a:rPr>
              <a:t>setForeground</a:t>
            </a:r>
            <a:r>
              <a:rPr lang="en-US" sz="2800" smtClean="0"/>
              <a:t> is used to change the color of the text displayed on the component.</a:t>
            </a:r>
          </a:p>
          <a:p>
            <a:pPr eaLnBrk="1" hangingPunct="1">
              <a:lnSpc>
                <a:spcPct val="90000"/>
              </a:lnSpc>
            </a:pPr>
            <a:r>
              <a:rPr lang="en-US" sz="2800" smtClean="0"/>
              <a:t>Each method takes a color constant as an argument.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3A5B0A95-0FD6-49D9-9B05-B5E2C5BB8286}" type="slidenum">
              <a:rPr lang="en-US"/>
              <a:pPr>
                <a:defRPr/>
              </a:pPr>
              <a:t>61</a:t>
            </a:fld>
            <a:endParaRPr lang="en-US"/>
          </a:p>
        </p:txBody>
      </p:sp>
      <p:sp>
        <p:nvSpPr>
          <p:cNvPr id="59395" name="Rectangle 2"/>
          <p:cNvSpPr>
            <a:spLocks noGrp="1" noChangeArrowheads="1"/>
          </p:cNvSpPr>
          <p:nvPr>
            <p:ph type="title" idx="4294967295"/>
          </p:nvPr>
        </p:nvSpPr>
        <p:spPr/>
        <p:txBody>
          <a:bodyPr/>
          <a:lstStyle/>
          <a:p>
            <a:pPr eaLnBrk="1" hangingPunct="1"/>
            <a:r>
              <a:rPr lang="en-US" smtClean="0"/>
              <a:t>Color Constants</a:t>
            </a:r>
          </a:p>
        </p:txBody>
      </p:sp>
      <p:sp>
        <p:nvSpPr>
          <p:cNvPr id="59396" name="Rectangle 3"/>
          <p:cNvSpPr>
            <a:spLocks noGrp="1" noChangeArrowheads="1"/>
          </p:cNvSpPr>
          <p:nvPr>
            <p:ph type="body" idx="4294967295"/>
          </p:nvPr>
        </p:nvSpPr>
        <p:spPr/>
        <p:txBody>
          <a:bodyPr/>
          <a:lstStyle/>
          <a:p>
            <a:pPr eaLnBrk="1" hangingPunct="1"/>
            <a:r>
              <a:rPr lang="en-US" sz="2400" smtClean="0"/>
              <a:t>There are predefined constants that you can use for colors.	</a:t>
            </a:r>
          </a:p>
          <a:p>
            <a:pPr lvl="1" eaLnBrk="1" hangingPunct="1">
              <a:buFontTx/>
              <a:buNone/>
            </a:pPr>
            <a:r>
              <a:rPr lang="en-US" sz="2000" b="1" smtClean="0">
                <a:latin typeface="Courier New" pitchFamily="49" charset="0"/>
              </a:rPr>
              <a:t>Color.BLACK			Color.BLUE</a:t>
            </a:r>
          </a:p>
          <a:p>
            <a:pPr lvl="1" eaLnBrk="1" hangingPunct="1">
              <a:buFontTx/>
              <a:buNone/>
            </a:pPr>
            <a:r>
              <a:rPr lang="en-US" sz="2000" b="1" smtClean="0">
                <a:latin typeface="Courier New" pitchFamily="49" charset="0"/>
              </a:rPr>
              <a:t>Color.CYAN			Color.DARK_GRAY</a:t>
            </a:r>
          </a:p>
          <a:p>
            <a:pPr lvl="1" eaLnBrk="1" hangingPunct="1">
              <a:buFontTx/>
              <a:buNone/>
            </a:pPr>
            <a:r>
              <a:rPr lang="en-US" sz="2000" b="1" smtClean="0">
                <a:latin typeface="Courier New" pitchFamily="49" charset="0"/>
              </a:rPr>
              <a:t>Color.GRAY			Color.GREEN</a:t>
            </a:r>
          </a:p>
          <a:p>
            <a:pPr lvl="1" eaLnBrk="1" hangingPunct="1">
              <a:buFontTx/>
              <a:buNone/>
            </a:pPr>
            <a:r>
              <a:rPr lang="en-US" sz="2000" b="1" smtClean="0">
                <a:latin typeface="Courier New" pitchFamily="49" charset="0"/>
              </a:rPr>
              <a:t>Color.LIGHT_GRAY		Color.MAGENTA</a:t>
            </a:r>
          </a:p>
          <a:p>
            <a:pPr lvl="1" eaLnBrk="1" hangingPunct="1">
              <a:buFontTx/>
              <a:buNone/>
            </a:pPr>
            <a:r>
              <a:rPr lang="en-US" sz="2000" b="1" smtClean="0">
                <a:latin typeface="Courier New" pitchFamily="49" charset="0"/>
              </a:rPr>
              <a:t>Color.ORANGE			Color.PINK</a:t>
            </a:r>
          </a:p>
          <a:p>
            <a:pPr lvl="1" eaLnBrk="1" hangingPunct="1">
              <a:buFontTx/>
              <a:buNone/>
            </a:pPr>
            <a:r>
              <a:rPr lang="en-US" sz="2000" b="1" smtClean="0">
                <a:latin typeface="Courier New" pitchFamily="49" charset="0"/>
              </a:rPr>
              <a:t>Color.RED			Color.WHITE</a:t>
            </a:r>
          </a:p>
          <a:p>
            <a:pPr lvl="1" eaLnBrk="1" hangingPunct="1">
              <a:buFontTx/>
              <a:buNone/>
            </a:pPr>
            <a:r>
              <a:rPr lang="en-US" sz="2000" b="1" smtClean="0">
                <a:latin typeface="Courier New" pitchFamily="49" charset="0"/>
              </a:rPr>
              <a:t>Color.YELLOW</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D44BFB52-A7A0-45AE-9115-396E4F81AF74}" type="slidenum">
              <a:rPr lang="en-US"/>
              <a:pPr>
                <a:defRPr/>
              </a:pPr>
              <a:t>62</a:t>
            </a:fld>
            <a:endParaRPr lang="en-US"/>
          </a:p>
        </p:txBody>
      </p:sp>
      <p:sp>
        <p:nvSpPr>
          <p:cNvPr id="60419" name="Rectangle 2"/>
          <p:cNvSpPr>
            <a:spLocks noGrp="1" noChangeArrowheads="1"/>
          </p:cNvSpPr>
          <p:nvPr>
            <p:ph type="title" idx="4294967295"/>
          </p:nvPr>
        </p:nvSpPr>
        <p:spPr/>
        <p:txBody>
          <a:bodyPr/>
          <a:lstStyle/>
          <a:p>
            <a:pPr eaLnBrk="1" hangingPunct="1"/>
            <a:r>
              <a:rPr lang="en-US" smtClean="0"/>
              <a:t>Color Constants</a:t>
            </a:r>
          </a:p>
        </p:txBody>
      </p:sp>
      <p:sp>
        <p:nvSpPr>
          <p:cNvPr id="60420" name="Rectangle 3"/>
          <p:cNvSpPr>
            <a:spLocks noGrp="1" noChangeArrowheads="1"/>
          </p:cNvSpPr>
          <p:nvPr>
            <p:ph type="body" idx="4294967295"/>
          </p:nvPr>
        </p:nvSpPr>
        <p:spPr/>
        <p:txBody>
          <a:bodyPr/>
          <a:lstStyle/>
          <a:p>
            <a:pPr eaLnBrk="1" hangingPunct="1"/>
            <a:r>
              <a:rPr lang="en-US" sz="2400" smtClean="0"/>
              <a:t>Example:</a:t>
            </a:r>
          </a:p>
          <a:p>
            <a:pPr eaLnBrk="1" hangingPunct="1">
              <a:buFontTx/>
              <a:buNone/>
            </a:pPr>
            <a:endParaRPr lang="en-US" sz="2400" smtClean="0"/>
          </a:p>
          <a:p>
            <a:pPr lvl="1" eaLnBrk="1" hangingPunct="1">
              <a:buFontTx/>
              <a:buNone/>
            </a:pPr>
            <a:r>
              <a:rPr lang="en-US" sz="2000" b="1" smtClean="0">
                <a:latin typeface="Courier New" pitchFamily="49" charset="0"/>
                <a:cs typeface="Courier New" pitchFamily="49" charset="0"/>
              </a:rPr>
              <a:t>JButton okButton = new JButton("OK");</a:t>
            </a:r>
          </a:p>
          <a:p>
            <a:pPr lvl="1" eaLnBrk="1" hangingPunct="1">
              <a:buFontTx/>
              <a:buNone/>
            </a:pPr>
            <a:r>
              <a:rPr lang="en-US" sz="2000" b="1" smtClean="0">
                <a:latin typeface="Courier New" pitchFamily="49" charset="0"/>
                <a:cs typeface="Courier New" pitchFamily="49" charset="0"/>
              </a:rPr>
              <a:t>okButton.setBackground(Color.BLUE);</a:t>
            </a:r>
          </a:p>
          <a:p>
            <a:pPr lvl="1" eaLnBrk="1" hangingPunct="1">
              <a:buFontTx/>
              <a:buNone/>
            </a:pPr>
            <a:r>
              <a:rPr lang="en-US" sz="2000" b="1" smtClean="0">
                <a:latin typeface="Courier New" pitchFamily="49" charset="0"/>
                <a:cs typeface="Courier New" pitchFamily="49" charset="0"/>
              </a:rPr>
              <a:t>okButton.setForeground(Color.YELLOW);</a:t>
            </a:r>
            <a:endParaRPr lang="en-US" sz="2000" smtClean="0">
              <a:latin typeface="Courier New" pitchFamily="49" charset="0"/>
              <a:cs typeface="Courier New" pitchFamily="49" charset="0"/>
            </a:endParaRPr>
          </a:p>
          <a:p>
            <a:pPr lvl="1" eaLnBrk="1" hangingPunct="1">
              <a:buFontTx/>
              <a:buNone/>
            </a:pPr>
            <a:endParaRPr lang="en-US" sz="2000" b="1" smtClean="0"/>
          </a:p>
          <a:p>
            <a:pPr eaLnBrk="1" hangingPunct="1"/>
            <a:r>
              <a:rPr lang="en-US" sz="2400" smtClean="0"/>
              <a:t>The button will be blue; the text will be yellow.</a:t>
            </a:r>
          </a:p>
          <a:p>
            <a:pPr eaLnBrk="1" hangingPunct="1">
              <a:buFontTx/>
              <a:buNone/>
            </a:pPr>
            <a:endParaRPr lang="en-US" sz="2400" smtClean="0"/>
          </a:p>
          <a:p>
            <a:pPr eaLnBrk="1" hangingPunct="1"/>
            <a:r>
              <a:rPr lang="en-US" sz="2400" smtClean="0"/>
              <a:t>Examples:  </a:t>
            </a:r>
            <a:r>
              <a:rPr lang="en-US" sz="2400" smtClean="0">
                <a:hlinkClick r:id="rId3" action="ppaction://hlinkfile"/>
              </a:rPr>
              <a:t>ColorWindow.java</a:t>
            </a:r>
            <a:r>
              <a:rPr lang="en-US" sz="2400" smtClean="0"/>
              <a:t>, </a:t>
            </a:r>
            <a:r>
              <a:rPr lang="en-US" sz="2400" smtClean="0">
                <a:hlinkClick r:id="rId4" action="ppaction://hlinkfile"/>
              </a:rPr>
              <a:t>ColorDemo.java</a:t>
            </a:r>
            <a:endParaRPr lang="en-US" sz="2400" smtClean="0"/>
          </a:p>
        </p:txBody>
      </p:sp>
      <p:pic>
        <p:nvPicPr>
          <p:cNvPr id="6042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3733800"/>
            <a:ext cx="1447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3825"/>
            <a:ext cx="6753225" cy="65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Box 2"/>
          <p:cNvSpPr txBox="1">
            <a:spLocks noChangeArrowheads="1"/>
          </p:cNvSpPr>
          <p:nvPr/>
        </p:nvSpPr>
        <p:spPr bwMode="auto">
          <a:xfrm>
            <a:off x="5638800" y="152400"/>
            <a:ext cx="3124200" cy="830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To use colors, you must import java.awt;</a:t>
            </a:r>
          </a:p>
        </p:txBody>
      </p:sp>
      <p:sp>
        <p:nvSpPr>
          <p:cNvPr id="61444" name="Right Arrow 4"/>
          <p:cNvSpPr>
            <a:spLocks noChangeArrowheads="1"/>
          </p:cNvSpPr>
          <p:nvPr/>
        </p:nvSpPr>
        <p:spPr bwMode="auto">
          <a:xfrm>
            <a:off x="533400" y="2155825"/>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61445" name="TextBox 4"/>
          <p:cNvSpPr txBox="1">
            <a:spLocks noChangeArrowheads="1"/>
          </p:cNvSpPr>
          <p:nvPr/>
        </p:nvSpPr>
        <p:spPr bwMode="auto">
          <a:xfrm>
            <a:off x="5638800" y="1836738"/>
            <a:ext cx="3124200" cy="8302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Three </a:t>
            </a:r>
            <a:r>
              <a:rPr lang="en-US" b="1"/>
              <a:t>JButtons</a:t>
            </a:r>
            <a:r>
              <a:rPr lang="en-US"/>
              <a:t> are declared.</a:t>
            </a:r>
          </a:p>
        </p:txBody>
      </p:sp>
      <p:sp>
        <p:nvSpPr>
          <p:cNvPr id="61446" name="Right Arrow 4"/>
          <p:cNvSpPr>
            <a:spLocks noChangeArrowheads="1"/>
          </p:cNvSpPr>
          <p:nvPr/>
        </p:nvSpPr>
        <p:spPr bwMode="auto">
          <a:xfrm>
            <a:off x="304800" y="2286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575310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extBox 3"/>
          <p:cNvSpPr txBox="1">
            <a:spLocks noChangeArrowheads="1"/>
          </p:cNvSpPr>
          <p:nvPr/>
        </p:nvSpPr>
        <p:spPr bwMode="auto">
          <a:xfrm>
            <a:off x="5638800" y="533400"/>
            <a:ext cx="3124200" cy="15700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The buttons are created (red arrow) and then listeners are added to each (blue arrow).</a:t>
            </a:r>
          </a:p>
        </p:txBody>
      </p:sp>
      <p:sp>
        <p:nvSpPr>
          <p:cNvPr id="62468" name="Right Arrow 4"/>
          <p:cNvSpPr>
            <a:spLocks noChangeArrowheads="1"/>
          </p:cNvSpPr>
          <p:nvPr/>
        </p:nvSpPr>
        <p:spPr bwMode="auto">
          <a:xfrm>
            <a:off x="685800" y="4572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62469" name="Right Arrow 5"/>
          <p:cNvSpPr>
            <a:spLocks noChangeArrowheads="1"/>
          </p:cNvSpPr>
          <p:nvPr/>
        </p:nvSpPr>
        <p:spPr bwMode="auto">
          <a:xfrm>
            <a:off x="685800" y="12954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5705475"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Box 2"/>
          <p:cNvSpPr txBox="1">
            <a:spLocks noChangeArrowheads="1"/>
          </p:cNvSpPr>
          <p:nvPr/>
        </p:nvSpPr>
        <p:spPr bwMode="auto">
          <a:xfrm>
            <a:off x="5638800" y="533400"/>
            <a:ext cx="3124200" cy="15700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There is a different inner class (i.e. a different listener) for each button.</a:t>
            </a:r>
          </a:p>
        </p:txBody>
      </p:sp>
      <p:sp>
        <p:nvSpPr>
          <p:cNvPr id="63492" name="Right Arrow 4"/>
          <p:cNvSpPr>
            <a:spLocks noChangeArrowheads="1"/>
          </p:cNvSpPr>
          <p:nvPr/>
        </p:nvSpPr>
        <p:spPr bwMode="auto">
          <a:xfrm>
            <a:off x="533400" y="9906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63493" name="Right Arrow 5"/>
          <p:cNvSpPr>
            <a:spLocks noChangeArrowheads="1"/>
          </p:cNvSpPr>
          <p:nvPr/>
        </p:nvSpPr>
        <p:spPr bwMode="auto">
          <a:xfrm>
            <a:off x="533400" y="4038600"/>
            <a:ext cx="457200" cy="228600"/>
          </a:xfrm>
          <a:prstGeom prst="rightArrow">
            <a:avLst>
              <a:gd name="adj1" fmla="val 50000"/>
              <a:gd name="adj2" fmla="val 50000"/>
            </a:avLst>
          </a:prstGeom>
          <a:solidFill>
            <a:schemeClr val="accent2"/>
          </a:solidFill>
          <a:ln w="9525" algn="ctr">
            <a:solidFill>
              <a:schemeClr val="tx1"/>
            </a:solidFill>
            <a:round/>
            <a:headEnd/>
            <a:tailEnd/>
          </a:ln>
        </p:spPr>
        <p:txBody>
          <a:bodyPr wrap="none"/>
          <a:lstStyle/>
          <a:p>
            <a:endParaRPr lang="en-US"/>
          </a:p>
        </p:txBody>
      </p:sp>
      <p:pic>
        <p:nvPicPr>
          <p:cNvPr id="6349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62200"/>
            <a:ext cx="1905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657600"/>
            <a:ext cx="1905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4981575"/>
            <a:ext cx="1905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561975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ight Arrow 1"/>
          <p:cNvSpPr>
            <a:spLocks noChangeArrowheads="1"/>
          </p:cNvSpPr>
          <p:nvPr/>
        </p:nvSpPr>
        <p:spPr bwMode="auto">
          <a:xfrm>
            <a:off x="609600" y="1128713"/>
            <a:ext cx="457200" cy="228600"/>
          </a:xfrm>
          <a:prstGeom prst="rightArrow">
            <a:avLst>
              <a:gd name="adj1" fmla="val 50000"/>
              <a:gd name="adj2" fmla="val 50000"/>
            </a:avLst>
          </a:prstGeom>
          <a:solidFill>
            <a:srgbClr val="FFFF00"/>
          </a:solidFill>
          <a:ln w="9525" algn="ctr">
            <a:solidFill>
              <a:schemeClr val="tx1"/>
            </a:solidFill>
            <a:round/>
            <a:headEnd/>
            <a:tailEnd/>
          </a:ln>
        </p:spPr>
        <p:txBody>
          <a:bodyPr wrap="none"/>
          <a:lstStyle/>
          <a:p>
            <a:endParaRPr lang="en-US"/>
          </a:p>
        </p:txBody>
      </p:sp>
      <p:pic>
        <p:nvPicPr>
          <p:cNvPr id="645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733800"/>
            <a:ext cx="45243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914400"/>
            <a:ext cx="1905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Box 6"/>
          <p:cNvSpPr txBox="1">
            <a:spLocks noChangeArrowheads="1"/>
          </p:cNvSpPr>
          <p:nvPr/>
        </p:nvSpPr>
        <p:spPr bwMode="auto">
          <a:xfrm>
            <a:off x="5562600" y="3905250"/>
            <a:ext cx="3124200" cy="12001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This is the application that creates the instance of our </a:t>
            </a:r>
            <a:r>
              <a:rPr lang="en-US" b="1"/>
              <a:t>ColorWindow</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0184B77F-1531-4670-A59F-739E379B3896}" type="slidenum">
              <a:rPr lang="en-US"/>
              <a:pPr>
                <a:defRPr/>
              </a:pPr>
              <a:t>67</a:t>
            </a:fld>
            <a:endParaRPr lang="en-US"/>
          </a:p>
        </p:txBody>
      </p:sp>
      <p:sp>
        <p:nvSpPr>
          <p:cNvPr id="65539" name="Rectangle 2"/>
          <p:cNvSpPr>
            <a:spLocks noGrp="1" noChangeArrowheads="1"/>
          </p:cNvSpPr>
          <p:nvPr>
            <p:ph type="title" idx="4294967295"/>
          </p:nvPr>
        </p:nvSpPr>
        <p:spPr/>
        <p:txBody>
          <a:bodyPr/>
          <a:lstStyle/>
          <a:p>
            <a:pPr eaLnBrk="1" hangingPunct="1"/>
            <a:r>
              <a:rPr lang="en-US" smtClean="0"/>
              <a:t>To Set the Background Color of the JFrame's Content Pane</a:t>
            </a:r>
          </a:p>
        </p:txBody>
      </p:sp>
      <p:sp>
        <p:nvSpPr>
          <p:cNvPr id="65540" name="Rectangle 3"/>
          <p:cNvSpPr>
            <a:spLocks noGrp="1" noChangeArrowheads="1"/>
          </p:cNvSpPr>
          <p:nvPr>
            <p:ph type="body" idx="4294967295"/>
          </p:nvPr>
        </p:nvSpPr>
        <p:spPr>
          <a:xfrm>
            <a:off x="304800" y="1600200"/>
            <a:ext cx="8294688" cy="5257800"/>
          </a:xfrm>
        </p:spPr>
        <p:txBody>
          <a:bodyPr/>
          <a:lstStyle/>
          <a:p>
            <a:pPr eaLnBrk="1" hangingPunct="1"/>
            <a:r>
              <a:rPr lang="en-US" sz="2400" smtClean="0"/>
              <a:t>The way we are adding components in these examples is to add them to a </a:t>
            </a:r>
            <a:r>
              <a:rPr lang="en-US" sz="2400" b="1" smtClean="0"/>
              <a:t>JPanel</a:t>
            </a:r>
            <a:r>
              <a:rPr lang="en-US" sz="2400" smtClean="0"/>
              <a:t> and then add the </a:t>
            </a:r>
            <a:r>
              <a:rPr lang="en-US" sz="2400" b="1" smtClean="0"/>
              <a:t>JPanel</a:t>
            </a:r>
            <a:r>
              <a:rPr lang="en-US" sz="2400" smtClean="0"/>
              <a:t> to the </a:t>
            </a:r>
            <a:r>
              <a:rPr lang="en-US" sz="2400" b="1" smtClean="0"/>
              <a:t>JFrame</a:t>
            </a:r>
            <a:r>
              <a:rPr lang="en-US" sz="2400" smtClean="0"/>
              <a:t>'s content pane. The </a:t>
            </a:r>
            <a:r>
              <a:rPr lang="en-US" sz="2400" b="1" smtClean="0"/>
              <a:t>JPanel</a:t>
            </a:r>
            <a:r>
              <a:rPr lang="en-US" sz="2400" smtClean="0"/>
              <a:t> covers the entire content pane.</a:t>
            </a:r>
          </a:p>
          <a:p>
            <a:pPr lvl="1" algn="just" eaLnBrk="1" hangingPunct="1"/>
            <a:r>
              <a:rPr lang="en-US" sz="2000" smtClean="0"/>
              <a:t>So the </a:t>
            </a:r>
            <a:r>
              <a:rPr lang="en-US" sz="2000" b="1" smtClean="0"/>
              <a:t>JPanel</a:t>
            </a:r>
            <a:r>
              <a:rPr lang="en-US" sz="2000" smtClean="0"/>
              <a:t>'s color is what we see inside the frame.</a:t>
            </a:r>
          </a:p>
          <a:p>
            <a:pPr eaLnBrk="1" hangingPunct="1"/>
            <a:r>
              <a:rPr lang="en-US" sz="2400" smtClean="0"/>
              <a:t>In other applications, we may wind up with components that don't cover the entire content pane. If you want to change the background color of the content pane itself, this is how you would do it:</a:t>
            </a:r>
          </a:p>
          <a:p>
            <a:pPr lvl="1" eaLnBrk="1" hangingPunct="1">
              <a:buFontTx/>
              <a:buNone/>
            </a:pPr>
            <a:r>
              <a:rPr lang="en-US" sz="2000" b="1" smtClean="0">
                <a:latin typeface="Courier New" pitchFamily="49" charset="0"/>
                <a:cs typeface="Courier New" pitchFamily="49" charset="0"/>
              </a:rPr>
              <a:t>   getContentPane().setBackground(Color.RED);</a:t>
            </a:r>
          </a:p>
          <a:p>
            <a:pPr eaLnBrk="1" hangingPunct="1"/>
            <a:r>
              <a:rPr lang="en-US" sz="2400" smtClean="0">
                <a:solidFill>
                  <a:srgbClr val="000000"/>
                </a:solidFill>
              </a:rPr>
              <a:t>Note that you are </a:t>
            </a:r>
            <a:r>
              <a:rPr lang="en-US" sz="2400" u="sng" smtClean="0">
                <a:solidFill>
                  <a:srgbClr val="000000"/>
                </a:solidFill>
              </a:rPr>
              <a:t>not</a:t>
            </a:r>
            <a:r>
              <a:rPr lang="en-US" sz="2400" smtClean="0">
                <a:solidFill>
                  <a:srgbClr val="000000"/>
                </a:solidFill>
              </a:rPr>
              <a:t> changing the </a:t>
            </a:r>
            <a:r>
              <a:rPr lang="en-US" sz="2400" b="1" smtClean="0">
                <a:solidFill>
                  <a:srgbClr val="000000"/>
                </a:solidFill>
              </a:rPr>
              <a:t>JFrame</a:t>
            </a:r>
            <a:r>
              <a:rPr lang="en-US" sz="2400" smtClean="0">
                <a:solidFill>
                  <a:srgbClr val="000000"/>
                </a:solidFill>
              </a:rPr>
              <a:t>'s background color. Since the content pane covers it, you won't see it anyway!</a:t>
            </a:r>
          </a:p>
          <a:p>
            <a:pPr lvl="1" eaLnBrk="1" hangingPunct="1">
              <a:buFontTx/>
              <a:buNone/>
            </a:pPr>
            <a:r>
              <a:rPr lang="en-US" sz="2000" b="1" smtClean="0">
                <a:latin typeface="Courier New" pitchFamily="49" charset="0"/>
                <a:cs typeface="Courier New" pitchFamily="49" charset="0"/>
              </a:rPr>
              <a:t>   setBackground(Color.RED);  // Frame's backgd</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29000"/>
            <a:ext cx="716280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
            <a:ext cx="526732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75" y="457200"/>
            <a:ext cx="23463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581400"/>
            <a:ext cx="2438400"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ight Arrow 6"/>
          <p:cNvSpPr>
            <a:spLocks noChangeArrowheads="1"/>
          </p:cNvSpPr>
          <p:nvPr/>
        </p:nvSpPr>
        <p:spPr bwMode="auto">
          <a:xfrm>
            <a:off x="152400" y="2362200"/>
            <a:ext cx="457200" cy="228600"/>
          </a:xfrm>
          <a:prstGeom prst="rightArrow">
            <a:avLst>
              <a:gd name="adj1" fmla="val 50000"/>
              <a:gd name="adj2" fmla="val 50000"/>
            </a:avLst>
          </a:prstGeom>
          <a:solidFill>
            <a:srgbClr val="0070C0"/>
          </a:solidFill>
          <a:ln w="9525" algn="ctr">
            <a:solidFill>
              <a:schemeClr val="tx1"/>
            </a:solidFill>
            <a:round/>
            <a:headEnd/>
            <a:tailEnd/>
          </a:ln>
        </p:spPr>
        <p:txBody>
          <a:bodyPr wrap="none"/>
          <a:lstStyle/>
          <a:p>
            <a:endParaRPr lang="en-US"/>
          </a:p>
        </p:txBody>
      </p:sp>
      <p:sp>
        <p:nvSpPr>
          <p:cNvPr id="66567" name="Right Arrow 7"/>
          <p:cNvSpPr>
            <a:spLocks noChangeArrowheads="1"/>
          </p:cNvSpPr>
          <p:nvPr/>
        </p:nvSpPr>
        <p:spPr bwMode="auto">
          <a:xfrm>
            <a:off x="152400" y="57150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8AB9DEF0-B52C-40CB-90DE-E77E31422D6A}" type="slidenum">
              <a:rPr lang="en-US"/>
              <a:pPr>
                <a:defRPr/>
              </a:pPr>
              <a:t>69</a:t>
            </a:fld>
            <a:endParaRPr lang="en-US"/>
          </a:p>
        </p:txBody>
      </p:sp>
      <p:sp>
        <p:nvSpPr>
          <p:cNvPr id="67587" name="Rectangle 2"/>
          <p:cNvSpPr>
            <a:spLocks noGrp="1" noChangeArrowheads="1"/>
          </p:cNvSpPr>
          <p:nvPr>
            <p:ph type="title" idx="4294967295"/>
          </p:nvPr>
        </p:nvSpPr>
        <p:spPr/>
        <p:txBody>
          <a:bodyPr/>
          <a:lstStyle/>
          <a:p>
            <a:pPr eaLnBrk="1" hangingPunct="1"/>
            <a:r>
              <a:rPr lang="en-US" smtClean="0"/>
              <a:t>The </a:t>
            </a:r>
            <a:r>
              <a:rPr lang="en-US" b="1" smtClean="0">
                <a:latin typeface="Courier New" pitchFamily="49" charset="0"/>
              </a:rPr>
              <a:t>ActionEvent</a:t>
            </a:r>
            <a:r>
              <a:rPr lang="en-US" smtClean="0"/>
              <a:t> Object</a:t>
            </a:r>
          </a:p>
        </p:txBody>
      </p:sp>
      <p:sp>
        <p:nvSpPr>
          <p:cNvPr id="67588" name="Rectangle 3"/>
          <p:cNvSpPr>
            <a:spLocks noGrp="1" noChangeArrowheads="1"/>
          </p:cNvSpPr>
          <p:nvPr>
            <p:ph type="body" idx="4294967295"/>
          </p:nvPr>
        </p:nvSpPr>
        <p:spPr>
          <a:xfrm>
            <a:off x="304800" y="1371600"/>
            <a:ext cx="8382000" cy="4724400"/>
          </a:xfrm>
        </p:spPr>
        <p:txBody>
          <a:bodyPr/>
          <a:lstStyle/>
          <a:p>
            <a:pPr eaLnBrk="1" hangingPunct="1">
              <a:lnSpc>
                <a:spcPct val="90000"/>
              </a:lnSpc>
            </a:pPr>
            <a:r>
              <a:rPr lang="en-US" sz="2800" smtClean="0"/>
              <a:t>Event objects contain certain information about the event.</a:t>
            </a:r>
          </a:p>
          <a:p>
            <a:pPr eaLnBrk="1" hangingPunct="1">
              <a:lnSpc>
                <a:spcPct val="90000"/>
              </a:lnSpc>
            </a:pPr>
            <a:r>
              <a:rPr lang="en-US" sz="2800" smtClean="0"/>
              <a:t>When </a:t>
            </a:r>
            <a:r>
              <a:rPr lang="en-US" sz="2800" b="1" smtClean="0"/>
              <a:t>actionPerformed()</a:t>
            </a:r>
            <a:r>
              <a:rPr lang="en-US" sz="2800" smtClean="0"/>
              <a:t> is called, an </a:t>
            </a:r>
            <a:r>
              <a:rPr lang="en-US" sz="2800" b="1" smtClean="0"/>
              <a:t>ActionEvent</a:t>
            </a:r>
            <a:r>
              <a:rPr lang="en-US" sz="2800" smtClean="0"/>
              <a:t> object is passed to it as a parameter.</a:t>
            </a:r>
          </a:p>
          <a:p>
            <a:pPr eaLnBrk="1" hangingPunct="1">
              <a:lnSpc>
                <a:spcPct val="90000"/>
              </a:lnSpc>
            </a:pPr>
            <a:r>
              <a:rPr lang="en-US" sz="2800" smtClean="0"/>
              <a:t>We can get information about the event by calling methods for the event object.</a:t>
            </a:r>
          </a:p>
          <a:p>
            <a:pPr eaLnBrk="1" hangingPunct="1">
              <a:lnSpc>
                <a:spcPct val="90000"/>
              </a:lnSpc>
            </a:pPr>
            <a:r>
              <a:rPr lang="en-US" sz="2800" smtClean="0"/>
              <a:t>Recall that this is the header for </a:t>
            </a:r>
            <a:r>
              <a:rPr lang="en-US" sz="2800" b="1" smtClean="0"/>
              <a:t>actionPerformed():</a:t>
            </a:r>
          </a:p>
          <a:p>
            <a:pPr lvl="1" eaLnBrk="1" hangingPunct="1">
              <a:lnSpc>
                <a:spcPct val="90000"/>
              </a:lnSpc>
              <a:buFontTx/>
              <a:buNone/>
            </a:pPr>
            <a:endParaRPr lang="en-US" sz="1800" b="1" smtClean="0">
              <a:solidFill>
                <a:srgbClr val="000000"/>
              </a:solidFill>
              <a:latin typeface="Courier New" pitchFamily="49" charset="0"/>
            </a:endParaRPr>
          </a:p>
          <a:p>
            <a:pPr lvl="1" eaLnBrk="1" hangingPunct="1">
              <a:lnSpc>
                <a:spcPct val="90000"/>
              </a:lnSpc>
              <a:buFontTx/>
              <a:buNone/>
            </a:pPr>
            <a:r>
              <a:rPr lang="en-US" sz="2000" b="1" smtClean="0">
                <a:solidFill>
                  <a:srgbClr val="000000"/>
                </a:solidFill>
                <a:latin typeface="Courier New" pitchFamily="49" charset="0"/>
              </a:rPr>
              <a:t>public void actionPerformed(ActionEvent e)</a:t>
            </a:r>
          </a:p>
          <a:p>
            <a:pPr eaLnBrk="1" hangingPunct="1">
              <a:lnSpc>
                <a:spcPct val="90000"/>
              </a:lnSpc>
              <a:buFontTx/>
              <a:buNone/>
            </a:pPr>
            <a:endParaRPr lang="en-US" sz="280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73057779-BEF2-4C78-9DB3-8EF531211143}" type="slidenum">
              <a:rPr lang="en-US"/>
              <a:pPr>
                <a:defRPr/>
              </a:pPr>
              <a:t>7</a:t>
            </a:fld>
            <a:endParaRPr lang="en-US"/>
          </a:p>
        </p:txBody>
      </p:sp>
      <p:sp>
        <p:nvSpPr>
          <p:cNvPr id="9219" name="Rectangle 2"/>
          <p:cNvSpPr>
            <a:spLocks noGrp="1" noChangeArrowheads="1"/>
          </p:cNvSpPr>
          <p:nvPr>
            <p:ph type="title" idx="4294967295"/>
          </p:nvPr>
        </p:nvSpPr>
        <p:spPr/>
        <p:txBody>
          <a:bodyPr/>
          <a:lstStyle/>
          <a:p>
            <a:pPr eaLnBrk="1" hangingPunct="1"/>
            <a:r>
              <a:rPr lang="en-US" smtClean="0"/>
              <a:t>JFC, AWT, Swing</a:t>
            </a:r>
          </a:p>
        </p:txBody>
      </p:sp>
      <p:sp>
        <p:nvSpPr>
          <p:cNvPr id="9220" name="Rectangle 3"/>
          <p:cNvSpPr>
            <a:spLocks noGrp="1" noChangeArrowheads="1"/>
          </p:cNvSpPr>
          <p:nvPr>
            <p:ph type="body" idx="4294967295"/>
          </p:nvPr>
        </p:nvSpPr>
        <p:spPr>
          <a:xfrm>
            <a:off x="304800" y="1447800"/>
            <a:ext cx="8153400" cy="4800600"/>
          </a:xfrm>
        </p:spPr>
        <p:txBody>
          <a:bodyPr/>
          <a:lstStyle/>
          <a:p>
            <a:pPr eaLnBrk="1" hangingPunct="1">
              <a:lnSpc>
                <a:spcPct val="90000"/>
              </a:lnSpc>
            </a:pPr>
            <a:r>
              <a:rPr lang="en-US" sz="2800" smtClean="0"/>
              <a:t>Java programs using the AWT:</a:t>
            </a:r>
          </a:p>
          <a:p>
            <a:pPr lvl="1" eaLnBrk="1" hangingPunct="1">
              <a:lnSpc>
                <a:spcPct val="90000"/>
              </a:lnSpc>
            </a:pPr>
            <a:r>
              <a:rPr lang="en-US" sz="2400" smtClean="0"/>
              <a:t>look consistent with other applications on the same system.</a:t>
            </a:r>
          </a:p>
          <a:p>
            <a:pPr lvl="1" eaLnBrk="1" hangingPunct="1">
              <a:lnSpc>
                <a:spcPct val="90000"/>
              </a:lnSpc>
            </a:pPr>
            <a:r>
              <a:rPr lang="en-US" sz="2400" smtClean="0"/>
              <a:t>can offer only components that are common to all the operating systems that support Java.</a:t>
            </a:r>
          </a:p>
          <a:p>
            <a:pPr eaLnBrk="1" hangingPunct="1">
              <a:lnSpc>
                <a:spcPct val="90000"/>
              </a:lnSpc>
            </a:pPr>
            <a:r>
              <a:rPr lang="en-US" sz="2800" smtClean="0"/>
              <a:t>The behavior of components across various operating systems can differ.</a:t>
            </a:r>
          </a:p>
          <a:p>
            <a:pPr eaLnBrk="1" hangingPunct="1">
              <a:lnSpc>
                <a:spcPct val="90000"/>
              </a:lnSpc>
            </a:pPr>
            <a:r>
              <a:rPr lang="en-US" sz="2800" smtClean="0"/>
              <a:t>Programmers cannot easily extend the AWT components. </a:t>
            </a:r>
          </a:p>
          <a:p>
            <a:pPr eaLnBrk="1" hangingPunct="1">
              <a:lnSpc>
                <a:spcPct val="90000"/>
              </a:lnSpc>
            </a:pPr>
            <a:r>
              <a:rPr lang="en-US" sz="2800" smtClean="0"/>
              <a:t>AWT components are commonly called </a:t>
            </a:r>
            <a:r>
              <a:rPr lang="en-US" sz="2800" b="1" i="1" smtClean="0"/>
              <a:t>heavyweight components</a:t>
            </a:r>
            <a:r>
              <a:rPr lang="en-US" sz="2800" b="1" smtClean="0"/>
              <a:t>.</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66A67009-7CD9-453D-A6A1-21511D3E572E}" type="slidenum">
              <a:rPr lang="en-US"/>
              <a:pPr>
                <a:defRPr/>
              </a:pPr>
              <a:t>70</a:t>
            </a:fld>
            <a:endParaRPr lang="en-US"/>
          </a:p>
        </p:txBody>
      </p:sp>
      <p:sp>
        <p:nvSpPr>
          <p:cNvPr id="68611" name="Rectangle 2"/>
          <p:cNvSpPr>
            <a:spLocks noGrp="1" noChangeArrowheads="1"/>
          </p:cNvSpPr>
          <p:nvPr>
            <p:ph type="title" idx="4294967295"/>
          </p:nvPr>
        </p:nvSpPr>
        <p:spPr/>
        <p:txBody>
          <a:bodyPr/>
          <a:lstStyle/>
          <a:p>
            <a:pPr eaLnBrk="1" hangingPunct="1"/>
            <a:r>
              <a:rPr lang="en-US" smtClean="0"/>
              <a:t>The </a:t>
            </a:r>
            <a:r>
              <a:rPr lang="en-US" b="1" smtClean="0">
                <a:latin typeface="Courier New" pitchFamily="49" charset="0"/>
              </a:rPr>
              <a:t>ActionEvent</a:t>
            </a:r>
            <a:r>
              <a:rPr lang="en-US" smtClean="0"/>
              <a:t> Object: getActionCommand()</a:t>
            </a:r>
          </a:p>
        </p:txBody>
      </p:sp>
      <p:sp>
        <p:nvSpPr>
          <p:cNvPr id="68612" name="Rectangle 3"/>
          <p:cNvSpPr>
            <a:spLocks noGrp="1" noChangeArrowheads="1"/>
          </p:cNvSpPr>
          <p:nvPr>
            <p:ph type="body" idx="4294967295"/>
          </p:nvPr>
        </p:nvSpPr>
        <p:spPr>
          <a:xfrm>
            <a:off x="304800" y="1371600"/>
            <a:ext cx="8305800" cy="4724400"/>
          </a:xfrm>
        </p:spPr>
        <p:txBody>
          <a:bodyPr/>
          <a:lstStyle/>
          <a:p>
            <a:pPr eaLnBrk="1" hangingPunct="1">
              <a:lnSpc>
                <a:spcPct val="90000"/>
              </a:lnSpc>
            </a:pPr>
            <a:r>
              <a:rPr lang="en-US" sz="2800" smtClean="0"/>
              <a:t>The </a:t>
            </a:r>
            <a:r>
              <a:rPr lang="en-US" sz="2800" b="1" smtClean="0"/>
              <a:t>getActionCommand()</a:t>
            </a:r>
            <a:r>
              <a:rPr lang="en-US" sz="2800" smtClean="0"/>
              <a:t> method returns the </a:t>
            </a:r>
            <a:r>
              <a:rPr lang="en-US" sz="2800" b="1" i="1" smtClean="0"/>
              <a:t>action command</a:t>
            </a:r>
            <a:r>
              <a:rPr lang="en-US" sz="2800" smtClean="0"/>
              <a:t> that is associated with the event. </a:t>
            </a:r>
          </a:p>
          <a:p>
            <a:pPr lvl="1" eaLnBrk="1" hangingPunct="1">
              <a:lnSpc>
                <a:spcPct val="90000"/>
              </a:lnSpc>
            </a:pPr>
            <a:r>
              <a:rPr lang="en-US" sz="2400" smtClean="0"/>
              <a:t>This return item is different, depending on the type of component.</a:t>
            </a:r>
          </a:p>
          <a:p>
            <a:pPr lvl="1" eaLnBrk="1" hangingPunct="1">
              <a:lnSpc>
                <a:spcPct val="90000"/>
              </a:lnSpc>
            </a:pPr>
            <a:r>
              <a:rPr lang="en-US" sz="2400" smtClean="0"/>
              <a:t>For a button, it returns the text that appears on the button.</a:t>
            </a:r>
          </a:p>
          <a:p>
            <a:pPr lvl="1" eaLnBrk="1" hangingPunct="1">
              <a:lnSpc>
                <a:spcPct val="90000"/>
              </a:lnSpc>
            </a:pPr>
            <a:r>
              <a:rPr lang="en-US" sz="2400" smtClean="0"/>
              <a:t>You could use this to determine which button was clicked if several buttons share the same action listener class.</a:t>
            </a:r>
          </a:p>
          <a:p>
            <a:pPr eaLnBrk="1" hangingPunct="1">
              <a:lnSpc>
                <a:spcPct val="90000"/>
              </a:lnSpc>
            </a:pPr>
            <a:r>
              <a:rPr lang="en-US" sz="2800" smtClean="0"/>
              <a:t>See the next example, where </a:t>
            </a:r>
            <a:r>
              <a:rPr lang="en-US" sz="2800" b="1" smtClean="0"/>
              <a:t>e.getActionCommand()</a:t>
            </a:r>
            <a:r>
              <a:rPr lang="en-US" sz="2800" smtClean="0"/>
              <a:t> returns the text on the button that the user clicked.</a:t>
            </a:r>
          </a:p>
          <a:p>
            <a:pPr lvl="1" eaLnBrk="1" hangingPunct="1">
              <a:lnSpc>
                <a:spcPct val="90000"/>
              </a:lnSpc>
            </a:pPr>
            <a:endParaRPr lang="en-US" sz="2400" smtClean="0"/>
          </a:p>
          <a:p>
            <a:pPr eaLnBrk="1" hangingPunct="1">
              <a:lnSpc>
                <a:spcPct val="90000"/>
              </a:lnSpc>
            </a:pPr>
            <a:r>
              <a:rPr lang="en-US" sz="2800" smtClean="0"/>
              <a:t>Example:  </a:t>
            </a:r>
          </a:p>
          <a:p>
            <a:pPr lvl="1" eaLnBrk="1" hangingPunct="1">
              <a:lnSpc>
                <a:spcPct val="90000"/>
              </a:lnSpc>
            </a:pPr>
            <a:r>
              <a:rPr lang="en-US" sz="2400" smtClean="0">
                <a:hlinkClick r:id="rId3" action="ppaction://hlinkfile"/>
              </a:rPr>
              <a:t>EventObjectWindow.java</a:t>
            </a:r>
            <a:r>
              <a:rPr lang="en-US" sz="2400" smtClean="0"/>
              <a:t>, </a:t>
            </a:r>
            <a:r>
              <a:rPr lang="en-US" sz="2400" smtClean="0">
                <a:hlinkClick r:id="rId4" action="ppaction://hlinkfile"/>
              </a:rPr>
              <a:t>EventObjectDemo.java</a:t>
            </a:r>
            <a:endParaRPr lang="en-US" sz="2400" smtClean="0">
              <a:latin typeface="OfficinaSerif-Book" charset="0"/>
            </a:endParaRPr>
          </a:p>
          <a:p>
            <a:pPr lvl="1" eaLnBrk="1" hangingPunct="1">
              <a:lnSpc>
                <a:spcPct val="90000"/>
              </a:lnSpc>
              <a:buFontTx/>
              <a:buNone/>
            </a:pPr>
            <a:endParaRPr lang="en-US" sz="240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6200"/>
            <a:ext cx="6288088"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2"/>
          <p:cNvSpPr txBox="1">
            <a:spLocks noChangeArrowheads="1"/>
          </p:cNvSpPr>
          <p:nvPr/>
        </p:nvSpPr>
        <p:spPr bwMode="auto">
          <a:xfrm>
            <a:off x="5791200" y="990600"/>
            <a:ext cx="3124200" cy="3416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Declare 3 </a:t>
            </a:r>
            <a:r>
              <a:rPr lang="en-US" b="1"/>
              <a:t>JButtons</a:t>
            </a:r>
            <a:r>
              <a:rPr lang="en-US"/>
              <a:t>.</a:t>
            </a:r>
          </a:p>
          <a:p>
            <a:pPr algn="l" eaLnBrk="1" hangingPunct="1"/>
            <a:endParaRPr lang="en-US"/>
          </a:p>
          <a:p>
            <a:pPr algn="l" eaLnBrk="1" hangingPunct="1"/>
            <a:r>
              <a:rPr lang="en-US"/>
              <a:t>Make them say different things.</a:t>
            </a:r>
          </a:p>
          <a:p>
            <a:pPr algn="l" eaLnBrk="1" hangingPunct="1"/>
            <a:endParaRPr lang="en-US"/>
          </a:p>
          <a:p>
            <a:pPr algn="l" eaLnBrk="1" hangingPunct="1"/>
            <a:r>
              <a:rPr lang="en-US"/>
              <a:t>Add </a:t>
            </a:r>
            <a:r>
              <a:rPr lang="en-US" u="sng"/>
              <a:t>the same type listener</a:t>
            </a:r>
            <a:r>
              <a:rPr lang="en-US"/>
              <a:t> to each. But each has its own listener object.</a:t>
            </a:r>
          </a:p>
        </p:txBody>
      </p:sp>
      <p:sp>
        <p:nvSpPr>
          <p:cNvPr id="69636" name="Right Arrow 3"/>
          <p:cNvSpPr>
            <a:spLocks noChangeArrowheads="1"/>
          </p:cNvSpPr>
          <p:nvPr/>
        </p:nvSpPr>
        <p:spPr bwMode="auto">
          <a:xfrm>
            <a:off x="685800" y="62484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881688" cy="676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extBox 2"/>
          <p:cNvSpPr txBox="1">
            <a:spLocks noChangeArrowheads="1"/>
          </p:cNvSpPr>
          <p:nvPr/>
        </p:nvSpPr>
        <p:spPr bwMode="auto">
          <a:xfrm>
            <a:off x="5791200" y="304800"/>
            <a:ext cx="3124200" cy="2678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The </a:t>
            </a:r>
            <a:r>
              <a:rPr lang="en-US" b="1"/>
              <a:t>ButtonListener</a:t>
            </a:r>
            <a:r>
              <a:rPr lang="en-US"/>
              <a:t> class uses the </a:t>
            </a:r>
            <a:r>
              <a:rPr lang="en-US" b="1"/>
              <a:t>actionCommand()</a:t>
            </a:r>
            <a:r>
              <a:rPr lang="en-US"/>
              <a:t> value to decide which button was clicked and display the correct message.</a:t>
            </a:r>
          </a:p>
        </p:txBody>
      </p:sp>
      <p:pic>
        <p:nvPicPr>
          <p:cNvPr id="706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00" y="3200400"/>
            <a:ext cx="28575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962400"/>
            <a:ext cx="2647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ight Arrow 5"/>
          <p:cNvSpPr>
            <a:spLocks noChangeArrowheads="1"/>
          </p:cNvSpPr>
          <p:nvPr/>
        </p:nvSpPr>
        <p:spPr bwMode="auto">
          <a:xfrm>
            <a:off x="914400" y="34290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70663" name="Right Arrow 6"/>
          <p:cNvSpPr>
            <a:spLocks noChangeArrowheads="1"/>
          </p:cNvSpPr>
          <p:nvPr/>
        </p:nvSpPr>
        <p:spPr bwMode="auto">
          <a:xfrm>
            <a:off x="914400" y="3997325"/>
            <a:ext cx="457200" cy="228600"/>
          </a:xfrm>
          <a:prstGeom prst="rightArrow">
            <a:avLst>
              <a:gd name="adj1" fmla="val 50000"/>
              <a:gd name="adj2" fmla="val 50000"/>
            </a:avLst>
          </a:prstGeom>
          <a:solidFill>
            <a:srgbClr val="0070C0"/>
          </a:solidFill>
          <a:ln w="9525" algn="ctr">
            <a:solidFill>
              <a:schemeClr val="tx1"/>
            </a:solidFill>
            <a:round/>
            <a:headEnd/>
            <a:tailEnd/>
          </a:ln>
        </p:spPr>
        <p:txBody>
          <a:bodyPr wrap="none"/>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D75B692D-4314-41DF-A5FA-0E82E45B10B5}" type="slidenum">
              <a:rPr lang="en-US"/>
              <a:pPr>
                <a:defRPr/>
              </a:pPr>
              <a:t>73</a:t>
            </a:fld>
            <a:endParaRPr lang="en-US"/>
          </a:p>
        </p:txBody>
      </p:sp>
      <p:sp>
        <p:nvSpPr>
          <p:cNvPr id="71683" name="Rectangle 2"/>
          <p:cNvSpPr>
            <a:spLocks noGrp="1" noChangeArrowheads="1"/>
          </p:cNvSpPr>
          <p:nvPr>
            <p:ph type="title" idx="4294967295"/>
          </p:nvPr>
        </p:nvSpPr>
        <p:spPr/>
        <p:txBody>
          <a:bodyPr/>
          <a:lstStyle/>
          <a:p>
            <a:pPr eaLnBrk="1" hangingPunct="1"/>
            <a:r>
              <a:rPr lang="en-US" smtClean="0"/>
              <a:t>The </a:t>
            </a:r>
            <a:r>
              <a:rPr lang="en-US" b="1" smtClean="0">
                <a:latin typeface="Courier New" pitchFamily="49" charset="0"/>
              </a:rPr>
              <a:t>ActionEvent</a:t>
            </a:r>
            <a:r>
              <a:rPr lang="en-US" smtClean="0"/>
              <a:t> Object: getSource()</a:t>
            </a:r>
          </a:p>
        </p:txBody>
      </p:sp>
      <p:sp>
        <p:nvSpPr>
          <p:cNvPr id="71684" name="Rectangle 3"/>
          <p:cNvSpPr>
            <a:spLocks noGrp="1" noChangeArrowheads="1"/>
          </p:cNvSpPr>
          <p:nvPr>
            <p:ph type="body" idx="4294967295"/>
          </p:nvPr>
        </p:nvSpPr>
        <p:spPr>
          <a:xfrm>
            <a:off x="304800" y="1371600"/>
            <a:ext cx="7772400" cy="4724400"/>
          </a:xfrm>
        </p:spPr>
        <p:txBody>
          <a:bodyPr/>
          <a:lstStyle/>
          <a:p>
            <a:pPr eaLnBrk="1" hangingPunct="1">
              <a:lnSpc>
                <a:spcPct val="90000"/>
              </a:lnSpc>
            </a:pPr>
            <a:r>
              <a:rPr lang="en-US" sz="2800" smtClean="0"/>
              <a:t>The </a:t>
            </a:r>
            <a:r>
              <a:rPr lang="en-US" sz="2800" b="1" smtClean="0"/>
              <a:t>getSource()</a:t>
            </a:r>
            <a:r>
              <a:rPr lang="en-US" sz="2800" smtClean="0"/>
              <a:t> method returns a reference to the object that generated the event.</a:t>
            </a:r>
          </a:p>
          <a:p>
            <a:pPr lvl="1" eaLnBrk="1" hangingPunct="1">
              <a:lnSpc>
                <a:spcPct val="90000"/>
              </a:lnSpc>
            </a:pPr>
            <a:r>
              <a:rPr lang="en-US" sz="2400" smtClean="0"/>
              <a:t>This provides an alternate way to determine which component generated the event.</a:t>
            </a:r>
          </a:p>
          <a:p>
            <a:pPr eaLnBrk="1" hangingPunct="1">
              <a:lnSpc>
                <a:spcPct val="90000"/>
              </a:lnSpc>
            </a:pPr>
            <a:r>
              <a:rPr lang="en-US" sz="2800" smtClean="0">
                <a:solidFill>
                  <a:srgbClr val="000000"/>
                </a:solidFill>
              </a:rPr>
              <a:t>See the next example, where </a:t>
            </a:r>
            <a:r>
              <a:rPr lang="en-US" sz="2800" b="1" smtClean="0">
                <a:solidFill>
                  <a:srgbClr val="000000"/>
                </a:solidFill>
              </a:rPr>
              <a:t>e.getSource()</a:t>
            </a:r>
            <a:r>
              <a:rPr lang="en-US" sz="2800" smtClean="0">
                <a:solidFill>
                  <a:srgbClr val="000000"/>
                </a:solidFill>
              </a:rPr>
              <a:t> returns a reference to the object that the user clicked.</a:t>
            </a:r>
          </a:p>
          <a:p>
            <a:pPr lvl="1" eaLnBrk="1" hangingPunct="1">
              <a:lnSpc>
                <a:spcPct val="90000"/>
              </a:lnSpc>
            </a:pPr>
            <a:r>
              <a:rPr lang="en-US" sz="2400" smtClean="0">
                <a:solidFill>
                  <a:srgbClr val="000000"/>
                </a:solidFill>
              </a:rPr>
              <a:t>It is exactly the same as the previous example, but the </a:t>
            </a:r>
            <a:r>
              <a:rPr lang="en-US" sz="2400" b="1" smtClean="0">
                <a:solidFill>
                  <a:srgbClr val="000000"/>
                </a:solidFill>
              </a:rPr>
              <a:t>actionPerformed()</a:t>
            </a:r>
            <a:r>
              <a:rPr lang="en-US" sz="2400" smtClean="0">
                <a:solidFill>
                  <a:srgbClr val="000000"/>
                </a:solidFill>
              </a:rPr>
              <a:t> method is rewritten to use  </a:t>
            </a:r>
            <a:r>
              <a:rPr lang="en-US" sz="2400" b="1" smtClean="0">
                <a:solidFill>
                  <a:srgbClr val="000000"/>
                </a:solidFill>
              </a:rPr>
              <a:t>e.getSource()</a:t>
            </a:r>
            <a:r>
              <a:rPr lang="en-US" sz="2400" smtClean="0">
                <a:solidFill>
                  <a:srgbClr val="000000"/>
                </a:solidFill>
              </a:rPr>
              <a:t> rather than </a:t>
            </a:r>
            <a:r>
              <a:rPr lang="en-US" sz="2400" b="1" smtClean="0">
                <a:solidFill>
                  <a:srgbClr val="000000"/>
                </a:solidFill>
              </a:rPr>
              <a:t>e.getActionCommand()</a:t>
            </a:r>
            <a:r>
              <a:rPr lang="en-US" sz="2400" smtClean="0">
                <a:solidFill>
                  <a:srgbClr val="000000"/>
                </a:solidFill>
              </a:rPr>
              <a:t>.</a:t>
            </a:r>
          </a:p>
          <a:p>
            <a:pPr lvl="1" eaLnBrk="1" hangingPunct="1">
              <a:lnSpc>
                <a:spcPct val="90000"/>
              </a:lnSpc>
            </a:pPr>
            <a:endParaRPr lang="en-US" sz="240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60610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TextBox 2"/>
          <p:cNvSpPr txBox="1">
            <a:spLocks noChangeArrowheads="1"/>
          </p:cNvSpPr>
          <p:nvPr/>
        </p:nvSpPr>
        <p:spPr bwMode="auto">
          <a:xfrm>
            <a:off x="5791200" y="304800"/>
            <a:ext cx="3124200" cy="23082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The </a:t>
            </a:r>
            <a:r>
              <a:rPr lang="en-US" b="1"/>
              <a:t>ButtonListener</a:t>
            </a:r>
            <a:r>
              <a:rPr lang="en-US"/>
              <a:t> class uses the </a:t>
            </a:r>
            <a:r>
              <a:rPr lang="en-US" b="1"/>
              <a:t>getSource() </a:t>
            </a:r>
            <a:r>
              <a:rPr lang="en-US"/>
              <a:t>value to decide which button was clicked and display the correct message.</a:t>
            </a:r>
          </a:p>
        </p:txBody>
      </p:sp>
      <p:sp>
        <p:nvSpPr>
          <p:cNvPr id="72708" name="Right Arrow 5"/>
          <p:cNvSpPr>
            <a:spLocks noChangeArrowheads="1"/>
          </p:cNvSpPr>
          <p:nvPr/>
        </p:nvSpPr>
        <p:spPr bwMode="auto">
          <a:xfrm>
            <a:off x="914400" y="2022475"/>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pic>
        <p:nvPicPr>
          <p:cNvPr id="727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5124450"/>
            <a:ext cx="2647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286250"/>
            <a:ext cx="28575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7EF10E7B-8BA7-4F35-96BC-2655599C0B2A}" type="slidenum">
              <a:rPr lang="en-US"/>
              <a:pPr>
                <a:defRPr/>
              </a:pPr>
              <a:t>75</a:t>
            </a:fld>
            <a:endParaRPr lang="en-US"/>
          </a:p>
        </p:txBody>
      </p:sp>
      <p:sp>
        <p:nvSpPr>
          <p:cNvPr id="73731" name="Rectangle 2"/>
          <p:cNvSpPr>
            <a:spLocks noGrp="1" noChangeArrowheads="1"/>
          </p:cNvSpPr>
          <p:nvPr>
            <p:ph type="title" idx="4294967295"/>
          </p:nvPr>
        </p:nvSpPr>
        <p:spPr/>
        <p:txBody>
          <a:bodyPr/>
          <a:lstStyle/>
          <a:p>
            <a:pPr eaLnBrk="1" hangingPunct="1"/>
            <a:r>
              <a:rPr lang="en-US" smtClean="0"/>
              <a:t>Equipping GUI Classes with a </a:t>
            </a:r>
            <a:r>
              <a:rPr lang="en-US" b="1" smtClean="0">
                <a:latin typeface="Courier New" pitchFamily="49" charset="0"/>
              </a:rPr>
              <a:t>main</a:t>
            </a:r>
            <a:r>
              <a:rPr lang="en-US" smtClean="0"/>
              <a:t> Method</a:t>
            </a:r>
          </a:p>
        </p:txBody>
      </p:sp>
      <p:sp>
        <p:nvSpPr>
          <p:cNvPr id="73732" name="Rectangle 3"/>
          <p:cNvSpPr>
            <a:spLocks noGrp="1" noChangeArrowheads="1"/>
          </p:cNvSpPr>
          <p:nvPr>
            <p:ph type="body" idx="4294967295"/>
          </p:nvPr>
        </p:nvSpPr>
        <p:spPr/>
        <p:txBody>
          <a:bodyPr/>
          <a:lstStyle/>
          <a:p>
            <a:pPr eaLnBrk="1" hangingPunct="1"/>
            <a:r>
              <a:rPr lang="en-US" sz="2800" smtClean="0"/>
              <a:t>Java applications always starts execution with a method named </a:t>
            </a:r>
            <a:r>
              <a:rPr lang="en-US" sz="2800" b="1" smtClean="0">
                <a:latin typeface="Courier New" pitchFamily="49" charset="0"/>
              </a:rPr>
              <a:t>main</a:t>
            </a:r>
            <a:r>
              <a:rPr lang="en-US" sz="2800" smtClean="0"/>
              <a:t>.</a:t>
            </a:r>
          </a:p>
          <a:p>
            <a:pPr eaLnBrk="1" hangingPunct="1"/>
            <a:r>
              <a:rPr lang="en-US" sz="2800" smtClean="0"/>
              <a:t>We have seen applications in two separate files, one file for the class that defines the GUI window and one file that contains the </a:t>
            </a:r>
            <a:r>
              <a:rPr lang="en-US" sz="2800" b="1" smtClean="0">
                <a:latin typeface="Courier New" pitchFamily="49" charset="0"/>
              </a:rPr>
              <a:t>main</a:t>
            </a:r>
            <a:r>
              <a:rPr lang="en-US" sz="2800" smtClean="0"/>
              <a:t> method that creates an object of the GUI window class.</a:t>
            </a:r>
          </a:p>
          <a:p>
            <a:pPr eaLnBrk="1" hangingPunct="1"/>
            <a:r>
              <a:rPr lang="en-US" sz="2800" smtClean="0"/>
              <a:t>Applications can also be written with the main method directly written into the GUI class.</a:t>
            </a:r>
          </a:p>
          <a:p>
            <a:pPr eaLnBrk="1" hangingPunct="1"/>
            <a:r>
              <a:rPr lang="en-US" sz="2800" smtClean="0"/>
              <a:t>See example:  </a:t>
            </a:r>
            <a:r>
              <a:rPr lang="en-US" sz="2800" smtClean="0">
                <a:hlinkClick r:id="rId3" action="ppaction://hlinkfile"/>
              </a:rPr>
              <a:t>EmbeddedMain.java</a:t>
            </a:r>
            <a:endParaRPr lang="en-US" sz="280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249863"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Box 2"/>
          <p:cNvSpPr txBox="1">
            <a:spLocks noChangeArrowheads="1"/>
          </p:cNvSpPr>
          <p:nvPr/>
        </p:nvSpPr>
        <p:spPr bwMode="auto">
          <a:xfrm>
            <a:off x="5791200" y="304800"/>
            <a:ext cx="3124200" cy="4894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The </a:t>
            </a:r>
            <a:r>
              <a:rPr lang="en-US" b="1"/>
              <a:t>EmbeddedMain</a:t>
            </a:r>
            <a:r>
              <a:rPr lang="en-US"/>
              <a:t> class has its own </a:t>
            </a:r>
            <a:r>
              <a:rPr lang="en-US" b="1"/>
              <a:t>main()</a:t>
            </a:r>
            <a:r>
              <a:rPr lang="en-US"/>
              <a:t> method. </a:t>
            </a:r>
          </a:p>
          <a:p>
            <a:pPr algn="l" eaLnBrk="1" hangingPunct="1"/>
            <a:endParaRPr lang="en-US"/>
          </a:p>
          <a:p>
            <a:pPr algn="l" eaLnBrk="1" hangingPunct="1"/>
            <a:r>
              <a:rPr lang="en-US"/>
              <a:t>Notice that </a:t>
            </a:r>
            <a:r>
              <a:rPr lang="en-US" b="1"/>
              <a:t>main()</a:t>
            </a:r>
            <a:r>
              <a:rPr lang="en-US"/>
              <a:t> has the same header and looks just like it has in the past.</a:t>
            </a:r>
          </a:p>
          <a:p>
            <a:pPr algn="l" eaLnBrk="1" hangingPunct="1"/>
            <a:endParaRPr lang="en-US"/>
          </a:p>
          <a:p>
            <a:pPr algn="l" eaLnBrk="1" hangingPunct="1"/>
            <a:r>
              <a:rPr lang="en-US" b="1"/>
              <a:t>main()</a:t>
            </a:r>
            <a:r>
              <a:rPr lang="en-US"/>
              <a:t> creates an instance of </a:t>
            </a:r>
            <a:r>
              <a:rPr lang="en-US" b="1"/>
              <a:t>EmbeddedMain</a:t>
            </a:r>
            <a:r>
              <a:rPr lang="en-US"/>
              <a:t> and that's all!</a:t>
            </a:r>
            <a:endParaRPr lang="en-US" b="1"/>
          </a:p>
        </p:txBody>
      </p:sp>
      <p:pic>
        <p:nvPicPr>
          <p:cNvPr id="747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5715000"/>
            <a:ext cx="23812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0EC74D52-A852-48D0-B2EC-24969CEBF9C6}" type="slidenum">
              <a:rPr lang="en-US"/>
              <a:pPr>
                <a:defRPr/>
              </a:pPr>
              <a:t>77</a:t>
            </a:fld>
            <a:endParaRPr lang="en-US"/>
          </a:p>
        </p:txBody>
      </p:sp>
      <p:sp>
        <p:nvSpPr>
          <p:cNvPr id="75779" name="Rectangle 2"/>
          <p:cNvSpPr>
            <a:spLocks noGrp="1" noChangeArrowheads="1"/>
          </p:cNvSpPr>
          <p:nvPr>
            <p:ph type="title" idx="4294967295"/>
          </p:nvPr>
        </p:nvSpPr>
        <p:spPr>
          <a:xfrm>
            <a:off x="228600" y="0"/>
            <a:ext cx="8229600" cy="1143000"/>
          </a:xfrm>
        </p:spPr>
        <p:txBody>
          <a:bodyPr/>
          <a:lstStyle/>
          <a:p>
            <a:pPr eaLnBrk="1" hangingPunct="1"/>
            <a:r>
              <a:rPr lang="en-US" sz="3200" smtClean="0"/>
              <a:t>Using Console Output to Debug a GUI</a:t>
            </a:r>
          </a:p>
        </p:txBody>
      </p:sp>
      <p:sp>
        <p:nvSpPr>
          <p:cNvPr id="75780" name="Rectangle 3"/>
          <p:cNvSpPr>
            <a:spLocks noGrp="1" noChangeArrowheads="1"/>
          </p:cNvSpPr>
          <p:nvPr>
            <p:ph type="body" idx="4294967295"/>
          </p:nvPr>
        </p:nvSpPr>
        <p:spPr/>
        <p:txBody>
          <a:bodyPr/>
          <a:lstStyle/>
          <a:p>
            <a:pPr eaLnBrk="1" hangingPunct="1">
              <a:lnSpc>
                <a:spcPct val="90000"/>
              </a:lnSpc>
            </a:pPr>
            <a:r>
              <a:rPr lang="en-US" sz="2800" smtClean="0"/>
              <a:t>If your GUI application is not running correctly, you may want to display variable values, etc. to identify logic errors.</a:t>
            </a:r>
          </a:p>
          <a:p>
            <a:pPr lvl="1" eaLnBrk="1" hangingPunct="1">
              <a:lnSpc>
                <a:spcPct val="90000"/>
              </a:lnSpc>
            </a:pPr>
            <a:r>
              <a:rPr lang="en-US" sz="2400" smtClean="0"/>
              <a:t>Use </a:t>
            </a:r>
            <a:r>
              <a:rPr lang="en-US" sz="2400" b="1" smtClean="0">
                <a:latin typeface="Courier New" pitchFamily="49" charset="0"/>
              </a:rPr>
              <a:t>System.out.println()</a:t>
            </a:r>
            <a:r>
              <a:rPr lang="en-US" b="1" smtClean="0">
                <a:latin typeface="Courier New" pitchFamily="49" charset="0"/>
              </a:rPr>
              <a:t/>
            </a:r>
            <a:br>
              <a:rPr lang="en-US" b="1" smtClean="0">
                <a:latin typeface="Courier New" pitchFamily="49" charset="0"/>
              </a:rPr>
            </a:br>
            <a:endParaRPr lang="en-US" b="1" smtClean="0">
              <a:latin typeface="Courier New" pitchFamily="49" charset="0"/>
            </a:endParaRPr>
          </a:p>
          <a:p>
            <a:pPr lvl="2" eaLnBrk="1" hangingPunct="1">
              <a:lnSpc>
                <a:spcPct val="90000"/>
              </a:lnSpc>
              <a:buFontTx/>
              <a:buNone/>
            </a:pPr>
            <a:r>
              <a:rPr lang="en-US" sz="2000" b="1" smtClean="0">
                <a:latin typeface="Courier New" pitchFamily="49" charset="0"/>
              </a:rPr>
              <a:t>// For debugging, display the text entered, and</a:t>
            </a:r>
          </a:p>
          <a:p>
            <a:pPr lvl="2" eaLnBrk="1" hangingPunct="1">
              <a:lnSpc>
                <a:spcPct val="90000"/>
              </a:lnSpc>
              <a:buFontTx/>
              <a:buNone/>
            </a:pPr>
            <a:r>
              <a:rPr lang="en-US" sz="2000" b="1" smtClean="0">
                <a:latin typeface="Courier New" pitchFamily="49" charset="0"/>
              </a:rPr>
              <a:t>// its value converted to a double.</a:t>
            </a:r>
          </a:p>
          <a:p>
            <a:pPr lvl="2" eaLnBrk="1" hangingPunct="1">
              <a:lnSpc>
                <a:spcPct val="90000"/>
              </a:lnSpc>
              <a:buFontTx/>
              <a:buNone/>
            </a:pPr>
            <a:r>
              <a:rPr lang="en-US" sz="2000" b="1" smtClean="0">
                <a:latin typeface="Courier New" pitchFamily="49" charset="0"/>
              </a:rPr>
              <a:t> System.out.println("Reading " + str +</a:t>
            </a:r>
          </a:p>
          <a:p>
            <a:pPr lvl="3" eaLnBrk="1" hangingPunct="1">
              <a:lnSpc>
                <a:spcPct val="90000"/>
              </a:lnSpc>
              <a:buFontTx/>
              <a:buNone/>
            </a:pPr>
            <a:r>
              <a:rPr lang="en-US" b="1" smtClean="0">
                <a:latin typeface="Courier New" pitchFamily="49" charset="0"/>
              </a:rPr>
              <a:t> " from the text field.");</a:t>
            </a:r>
          </a:p>
          <a:p>
            <a:pPr lvl="2" eaLnBrk="1" hangingPunct="1">
              <a:lnSpc>
                <a:spcPct val="90000"/>
              </a:lnSpc>
              <a:buFontTx/>
              <a:buNone/>
            </a:pPr>
            <a:r>
              <a:rPr lang="en-US" sz="2000" b="1" smtClean="0">
                <a:latin typeface="Courier New" pitchFamily="49" charset="0"/>
              </a:rPr>
              <a:t> System.out.println("Converted value: " +</a:t>
            </a:r>
          </a:p>
          <a:p>
            <a:pPr lvl="2" eaLnBrk="1" hangingPunct="1">
              <a:lnSpc>
                <a:spcPct val="90000"/>
              </a:lnSpc>
              <a:buFontTx/>
              <a:buNone/>
            </a:pPr>
            <a:r>
              <a:rPr lang="en-US" sz="2000" b="1" smtClean="0">
                <a:latin typeface="Courier New" pitchFamily="49" charset="0"/>
              </a:rPr>
              <a:t>     Double.parseDouble(str));</a:t>
            </a:r>
          </a:p>
          <a:p>
            <a:pPr lvl="1" eaLnBrk="1" hangingPunct="1">
              <a:lnSpc>
                <a:spcPct val="90000"/>
              </a:lnSpc>
            </a:pPr>
            <a:endParaRPr lang="en-US" sz="1800" smtClean="0">
              <a:latin typeface="Arial" pitchFamily="34"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F6B9DE42-F0F0-4569-94BC-15AE7E0BB41B}" type="slidenum">
              <a:rPr lang="en-US"/>
              <a:pPr>
                <a:defRPr/>
              </a:pPr>
              <a:t>78</a:t>
            </a:fld>
            <a:endParaRPr lang="en-US"/>
          </a:p>
        </p:txBody>
      </p:sp>
      <p:sp>
        <p:nvSpPr>
          <p:cNvPr id="76803" name="Rectangle 2"/>
          <p:cNvSpPr>
            <a:spLocks noGrp="1" noChangeArrowheads="1"/>
          </p:cNvSpPr>
          <p:nvPr>
            <p:ph type="title" idx="4294967295"/>
          </p:nvPr>
        </p:nvSpPr>
        <p:spPr>
          <a:xfrm>
            <a:off x="228600" y="0"/>
            <a:ext cx="8229600" cy="1143000"/>
          </a:xfrm>
        </p:spPr>
        <p:txBody>
          <a:bodyPr/>
          <a:lstStyle/>
          <a:p>
            <a:pPr eaLnBrk="1" hangingPunct="1"/>
            <a:r>
              <a:rPr lang="en-US" sz="3200" smtClean="0"/>
              <a:t>Using Console Output to Debug a GUI</a:t>
            </a:r>
          </a:p>
        </p:txBody>
      </p:sp>
      <p:sp>
        <p:nvSpPr>
          <p:cNvPr id="76804" name="Rectangle 3"/>
          <p:cNvSpPr>
            <a:spLocks noGrp="1" noChangeArrowheads="1"/>
          </p:cNvSpPr>
          <p:nvPr>
            <p:ph type="body" idx="4294967295"/>
          </p:nvPr>
        </p:nvSpPr>
        <p:spPr/>
        <p:txBody>
          <a:bodyPr/>
          <a:lstStyle/>
          <a:p>
            <a:pPr eaLnBrk="1" hangingPunct="1">
              <a:lnSpc>
                <a:spcPct val="90000"/>
              </a:lnSpc>
            </a:pPr>
            <a:r>
              <a:rPr lang="en-US" sz="2800" smtClean="0"/>
              <a:t>These messages are for the programmer, not the user, to see.</a:t>
            </a:r>
          </a:p>
          <a:p>
            <a:pPr eaLnBrk="1" hangingPunct="1">
              <a:lnSpc>
                <a:spcPct val="90000"/>
              </a:lnSpc>
            </a:pPr>
            <a:r>
              <a:rPr lang="en-US" sz="2800" smtClean="0"/>
              <a:t>Once the program is completely debugged, these lines should be removed!</a:t>
            </a:r>
          </a:p>
          <a:p>
            <a:pPr eaLnBrk="1" hangingPunct="1">
              <a:lnSpc>
                <a:spcPct val="90000"/>
              </a:lnSpc>
            </a:pPr>
            <a:r>
              <a:rPr lang="en-US" sz="2800" smtClean="0"/>
              <a:t>Example: the KiloConverter program, where the </a:t>
            </a:r>
            <a:r>
              <a:rPr lang="en-US" sz="2800" b="1" smtClean="0"/>
              <a:t>ActionPerformed()</a:t>
            </a:r>
            <a:r>
              <a:rPr lang="en-US" sz="2800" smtClean="0"/>
              <a:t> method has had some debugging code inserted. Otherwise, the program is the same as seen previously.</a:t>
            </a:r>
          </a:p>
          <a:p>
            <a:pPr lvl="1" eaLnBrk="1" hangingPunct="1">
              <a:lnSpc>
                <a:spcPct val="90000"/>
              </a:lnSpc>
            </a:pPr>
            <a:endParaRPr lang="en-US" sz="1800" smtClean="0">
              <a:latin typeface="Arial" pitchFamily="34" charset="0"/>
            </a:endParaRPr>
          </a:p>
          <a:p>
            <a:pPr eaLnBrk="1" hangingPunct="1">
              <a:lnSpc>
                <a:spcPct val="90000"/>
              </a:lnSpc>
            </a:pPr>
            <a:r>
              <a:rPr lang="en-US" sz="2800" smtClean="0"/>
              <a:t>See example: </a:t>
            </a:r>
            <a:r>
              <a:rPr lang="en-US" sz="2800" smtClean="0">
                <a:hlinkClick r:id="rId3" action="ppaction://hlinkfile"/>
              </a:rPr>
              <a:t>KiloConverterWindow.java</a:t>
            </a:r>
            <a:endParaRPr lang="en-US" sz="280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59912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ight Arrow 2"/>
          <p:cNvSpPr>
            <a:spLocks noChangeArrowheads="1"/>
          </p:cNvSpPr>
          <p:nvPr/>
        </p:nvSpPr>
        <p:spPr bwMode="auto">
          <a:xfrm>
            <a:off x="1066800" y="22098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77828" name="Right Arrow 3"/>
          <p:cNvSpPr>
            <a:spLocks noChangeArrowheads="1"/>
          </p:cNvSpPr>
          <p:nvPr/>
        </p:nvSpPr>
        <p:spPr bwMode="auto">
          <a:xfrm>
            <a:off x="1066800" y="4572000"/>
            <a:ext cx="457200" cy="228600"/>
          </a:xfrm>
          <a:prstGeom prst="rightArrow">
            <a:avLst>
              <a:gd name="adj1" fmla="val 50000"/>
              <a:gd name="adj2" fmla="val 50000"/>
            </a:avLst>
          </a:prstGeom>
          <a:solidFill>
            <a:srgbClr val="0070C0"/>
          </a:solidFill>
          <a:ln w="9525" algn="ctr">
            <a:solidFill>
              <a:schemeClr val="tx1"/>
            </a:solidFill>
            <a:round/>
            <a:headEnd/>
            <a:tailEnd/>
          </a:ln>
        </p:spPr>
        <p:txBody>
          <a:bodyPr wrap="none"/>
          <a:lstStyle/>
          <a:p>
            <a:endParaRPr lang="en-US"/>
          </a:p>
        </p:txBody>
      </p:sp>
      <p:sp>
        <p:nvSpPr>
          <p:cNvPr id="77829" name="TextBox 4"/>
          <p:cNvSpPr txBox="1">
            <a:spLocks noChangeArrowheads="1"/>
          </p:cNvSpPr>
          <p:nvPr/>
        </p:nvSpPr>
        <p:spPr bwMode="auto">
          <a:xfrm>
            <a:off x="6324600" y="304800"/>
            <a:ext cx="2590800" cy="60023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a:t>Diagnostic use of </a:t>
            </a:r>
            <a:r>
              <a:rPr lang="en-US" b="1"/>
              <a:t>println()</a:t>
            </a:r>
            <a:r>
              <a:rPr lang="en-US"/>
              <a:t> to show the programmer what the user input was and how it converted to </a:t>
            </a:r>
            <a:r>
              <a:rPr lang="en-US" b="1" i="1"/>
              <a:t>double</a:t>
            </a:r>
            <a:r>
              <a:rPr lang="en-US"/>
              <a:t>.</a:t>
            </a:r>
          </a:p>
          <a:p>
            <a:pPr algn="l" eaLnBrk="1" hangingPunct="1"/>
            <a:endParaRPr lang="en-US" b="1"/>
          </a:p>
          <a:p>
            <a:pPr algn="l" eaLnBrk="1" hangingPunct="1"/>
            <a:r>
              <a:rPr lang="en-US"/>
              <a:t>More diagnostic use to show that the end of </a:t>
            </a:r>
            <a:r>
              <a:rPr lang="en-US" b="1"/>
              <a:t>actionPerformed()</a:t>
            </a:r>
            <a:r>
              <a:rPr lang="en-US"/>
              <a:t> was reached and the program is ready for more user input.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dirty="0"/>
              <a:t>7-</a:t>
            </a:r>
            <a:fld id="{92CAC65D-3B42-4C5D-BA4B-6800700B4A13}" type="slidenum">
              <a:rPr lang="en-US"/>
              <a:pPr>
                <a:defRPr/>
              </a:pPr>
              <a:t>8</a:t>
            </a:fld>
            <a:endParaRPr lang="en-US" dirty="0"/>
          </a:p>
        </p:txBody>
      </p:sp>
      <p:sp>
        <p:nvSpPr>
          <p:cNvPr id="10243" name="Rectangle 2"/>
          <p:cNvSpPr>
            <a:spLocks noGrp="1" noChangeArrowheads="1"/>
          </p:cNvSpPr>
          <p:nvPr>
            <p:ph type="title" idx="4294967295"/>
          </p:nvPr>
        </p:nvSpPr>
        <p:spPr/>
        <p:txBody>
          <a:bodyPr/>
          <a:lstStyle/>
          <a:p>
            <a:pPr eaLnBrk="1" hangingPunct="1"/>
            <a:r>
              <a:rPr lang="en-US" smtClean="0"/>
              <a:t>JFC, AWT, Swing</a:t>
            </a:r>
          </a:p>
        </p:txBody>
      </p:sp>
      <p:sp>
        <p:nvSpPr>
          <p:cNvPr id="10244" name="Rectangle 3"/>
          <p:cNvSpPr>
            <a:spLocks noGrp="1" noChangeArrowheads="1"/>
          </p:cNvSpPr>
          <p:nvPr>
            <p:ph type="body" idx="4294967295"/>
          </p:nvPr>
        </p:nvSpPr>
        <p:spPr/>
        <p:txBody>
          <a:bodyPr/>
          <a:lstStyle/>
          <a:p>
            <a:pPr eaLnBrk="1" hangingPunct="1"/>
            <a:r>
              <a:rPr lang="en-US" sz="2800" smtClean="0"/>
              <a:t>Swing was introduced with the release of Java 2.</a:t>
            </a:r>
          </a:p>
          <a:p>
            <a:pPr eaLnBrk="1" hangingPunct="1"/>
            <a:r>
              <a:rPr lang="en-US" sz="2800" b="1" i="1" smtClean="0"/>
              <a:t>Swing</a:t>
            </a:r>
            <a:r>
              <a:rPr lang="en-US" sz="2800" i="1" smtClean="0"/>
              <a:t> </a:t>
            </a:r>
            <a:r>
              <a:rPr lang="en-US" sz="2800" smtClean="0"/>
              <a:t>is a library of classes that provide an improved alternative for creating GUI applications and applets.</a:t>
            </a:r>
          </a:p>
          <a:p>
            <a:pPr eaLnBrk="1" hangingPunct="1"/>
            <a:r>
              <a:rPr lang="en-US" sz="2800" smtClean="0"/>
              <a:t>Very few Swing classes rely on peer classes, so they are referred to called </a:t>
            </a:r>
            <a:r>
              <a:rPr lang="en-US" sz="2800" b="1" i="1" smtClean="0"/>
              <a:t>lightweight components</a:t>
            </a:r>
            <a:r>
              <a:rPr lang="en-US" sz="2800" i="1" smtClean="0"/>
              <a:t>.</a:t>
            </a:r>
            <a:endParaRPr lang="en-US" sz="2800" smtClean="0"/>
          </a:p>
          <a:p>
            <a:pPr eaLnBrk="1" hangingPunct="1"/>
            <a:r>
              <a:rPr lang="en-US" sz="2800" smtClean="0"/>
              <a:t>Swing draws most of its own components.</a:t>
            </a:r>
          </a:p>
          <a:p>
            <a:pPr eaLnBrk="1" hangingPunct="1"/>
            <a:r>
              <a:rPr lang="en-US" sz="2800" smtClean="0"/>
              <a:t>Swing components have a consistent look and predictable behavior on any operating system.</a:t>
            </a:r>
          </a:p>
          <a:p>
            <a:pPr eaLnBrk="1" hangingPunct="1"/>
            <a:r>
              <a:rPr lang="en-US" sz="2800" smtClean="0"/>
              <a:t>Swing components can be easily extended.</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57400"/>
            <a:ext cx="32480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514600"/>
            <a:ext cx="2952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52400"/>
            <a:ext cx="32480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838200"/>
            <a:ext cx="2952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648200"/>
            <a:ext cx="32480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334000"/>
            <a:ext cx="29527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6" name="TextBox 9"/>
          <p:cNvSpPr txBox="1">
            <a:spLocks noChangeArrowheads="1"/>
          </p:cNvSpPr>
          <p:nvPr/>
        </p:nvSpPr>
        <p:spPr bwMode="auto">
          <a:xfrm>
            <a:off x="5715000" y="228600"/>
            <a:ext cx="27432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Execution begins. The app window shows up.</a:t>
            </a:r>
          </a:p>
        </p:txBody>
      </p:sp>
      <p:sp>
        <p:nvSpPr>
          <p:cNvPr id="78857" name="TextBox 10"/>
          <p:cNvSpPr txBox="1">
            <a:spLocks noChangeArrowheads="1"/>
          </p:cNvSpPr>
          <p:nvPr/>
        </p:nvSpPr>
        <p:spPr bwMode="auto">
          <a:xfrm>
            <a:off x="5715000" y="2133600"/>
            <a:ext cx="2971800" cy="16319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User enters a value and clicks Calculate. Diagnostic output appears on the console. Message dialog shows answer.</a:t>
            </a:r>
          </a:p>
        </p:txBody>
      </p:sp>
      <p:sp>
        <p:nvSpPr>
          <p:cNvPr id="78858" name="TextBox 11"/>
          <p:cNvSpPr txBox="1">
            <a:spLocks noChangeArrowheads="1"/>
          </p:cNvSpPr>
          <p:nvPr/>
        </p:nvSpPr>
        <p:spPr bwMode="auto">
          <a:xfrm>
            <a:off x="5410200" y="4724400"/>
            <a:ext cx="3276600" cy="16319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User clears the message dialog. </a:t>
            </a:r>
          </a:p>
          <a:p>
            <a:pPr algn="l" eaLnBrk="1" hangingPunct="1"/>
            <a:r>
              <a:rPr lang="en-US" sz="2000"/>
              <a:t>More output on the console.</a:t>
            </a:r>
          </a:p>
          <a:p>
            <a:pPr algn="l" eaLnBrk="1" hangingPunct="1"/>
            <a:r>
              <a:rPr lang="en-US" sz="2000"/>
              <a:t>The app window is ready for another input.</a:t>
            </a:r>
          </a:p>
        </p:txBody>
      </p:sp>
      <p:pic>
        <p:nvPicPr>
          <p:cNvPr id="7885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3200400"/>
            <a:ext cx="2647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086100"/>
            <a:ext cx="7772400" cy="1362075"/>
          </a:xfrm>
        </p:spPr>
        <p:txBody>
          <a:bodyPr/>
          <a:lstStyle/>
          <a:p>
            <a:pPr algn="ctr">
              <a:defRPr/>
            </a:pPr>
            <a:r>
              <a:rPr lang="en-US" dirty="0" smtClean="0"/>
              <a:t>END chapter 7-1</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2A7BACC8-27F7-40A3-9743-41F5EE5B6F98}" type="slidenum">
              <a:rPr lang="en-US"/>
              <a:pPr>
                <a:defRPr/>
              </a:pPr>
              <a:t>82</a:t>
            </a:fld>
            <a:endParaRPr lang="en-US"/>
          </a:p>
        </p:txBody>
      </p:sp>
      <p:sp>
        <p:nvSpPr>
          <p:cNvPr id="80899" name="Rectangle 2"/>
          <p:cNvSpPr>
            <a:spLocks noGrp="1" noChangeArrowheads="1"/>
          </p:cNvSpPr>
          <p:nvPr>
            <p:ph type="title" idx="4294967295"/>
          </p:nvPr>
        </p:nvSpPr>
        <p:spPr/>
        <p:txBody>
          <a:bodyPr/>
          <a:lstStyle/>
          <a:p>
            <a:pPr eaLnBrk="1" hangingPunct="1"/>
            <a:r>
              <a:rPr lang="en-US" smtClean="0"/>
              <a:t>Layout Managers</a:t>
            </a:r>
          </a:p>
        </p:txBody>
      </p:sp>
      <p:sp>
        <p:nvSpPr>
          <p:cNvPr id="80900" name="Rectangle 3"/>
          <p:cNvSpPr>
            <a:spLocks noGrp="1" noChangeArrowheads="1"/>
          </p:cNvSpPr>
          <p:nvPr>
            <p:ph type="body" idx="4294967295"/>
          </p:nvPr>
        </p:nvSpPr>
        <p:spPr>
          <a:xfrm>
            <a:off x="304800" y="1447800"/>
            <a:ext cx="8077200" cy="4724400"/>
          </a:xfrm>
        </p:spPr>
        <p:txBody>
          <a:bodyPr/>
          <a:lstStyle/>
          <a:p>
            <a:pPr eaLnBrk="1" hangingPunct="1"/>
            <a:r>
              <a:rPr lang="en-US" sz="2800" smtClean="0"/>
              <a:t>An important part of designing a GUI application is determining the layout of the components.</a:t>
            </a:r>
          </a:p>
          <a:p>
            <a:pPr eaLnBrk="1" hangingPunct="1"/>
            <a:r>
              <a:rPr lang="en-US" sz="2800" smtClean="0"/>
              <a:t>The term </a:t>
            </a:r>
            <a:r>
              <a:rPr lang="en-US" sz="2800" b="1" i="1" smtClean="0"/>
              <a:t>layout</a:t>
            </a:r>
            <a:r>
              <a:rPr lang="en-US" sz="2800" i="1" smtClean="0"/>
              <a:t> </a:t>
            </a:r>
            <a:r>
              <a:rPr lang="en-US" sz="2800" smtClean="0"/>
              <a:t>refers to the positioning and sizing of components.</a:t>
            </a:r>
          </a:p>
          <a:p>
            <a:pPr eaLnBrk="1" hangingPunct="1"/>
            <a:r>
              <a:rPr lang="en-US" sz="2800" smtClean="0"/>
              <a:t>In Java, you do not normally specify the exact location of a component within a window.</a:t>
            </a:r>
          </a:p>
          <a:p>
            <a:pPr eaLnBrk="1" hangingPunct="1"/>
            <a:r>
              <a:rPr lang="en-US" sz="2800" smtClean="0"/>
              <a:t>A </a:t>
            </a:r>
            <a:r>
              <a:rPr lang="en-US" sz="2800" b="1" i="1" smtClean="0"/>
              <a:t>layout</a:t>
            </a:r>
            <a:r>
              <a:rPr lang="en-US" sz="2800" i="1" smtClean="0"/>
              <a:t> </a:t>
            </a:r>
            <a:r>
              <a:rPr lang="en-US" sz="2800" b="1" i="1" smtClean="0"/>
              <a:t>manager</a:t>
            </a:r>
            <a:r>
              <a:rPr lang="en-US" sz="2800" smtClean="0"/>
              <a:t> is an object that:</a:t>
            </a:r>
          </a:p>
          <a:p>
            <a:pPr lvl="1" eaLnBrk="1" hangingPunct="1"/>
            <a:r>
              <a:rPr lang="en-US" sz="2400" smtClean="0"/>
              <a:t>controls the positions and sizes of components, and</a:t>
            </a:r>
          </a:p>
          <a:p>
            <a:pPr lvl="1" eaLnBrk="1" hangingPunct="1"/>
            <a:r>
              <a:rPr lang="en-US" sz="2400" smtClean="0"/>
              <a:t>makes adjustments when necessary.</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D6B57086-5BE4-4378-8F60-71ED6DC096E5}" type="slidenum">
              <a:rPr lang="en-US"/>
              <a:pPr>
                <a:defRPr/>
              </a:pPr>
              <a:t>83</a:t>
            </a:fld>
            <a:endParaRPr lang="en-US"/>
          </a:p>
        </p:txBody>
      </p:sp>
      <p:sp>
        <p:nvSpPr>
          <p:cNvPr id="81923" name="Rectangle 2"/>
          <p:cNvSpPr>
            <a:spLocks noGrp="1" noChangeArrowheads="1"/>
          </p:cNvSpPr>
          <p:nvPr>
            <p:ph type="title" idx="4294967295"/>
          </p:nvPr>
        </p:nvSpPr>
        <p:spPr/>
        <p:txBody>
          <a:bodyPr/>
          <a:lstStyle/>
          <a:p>
            <a:pPr eaLnBrk="1" hangingPunct="1"/>
            <a:r>
              <a:rPr lang="en-US" smtClean="0"/>
              <a:t>Layout Managers</a:t>
            </a:r>
          </a:p>
        </p:txBody>
      </p:sp>
      <p:sp>
        <p:nvSpPr>
          <p:cNvPr id="81924" name="Rectangle 3"/>
          <p:cNvSpPr>
            <a:spLocks noGrp="1" noChangeArrowheads="1"/>
          </p:cNvSpPr>
          <p:nvPr>
            <p:ph type="body" idx="4294967295"/>
          </p:nvPr>
        </p:nvSpPr>
        <p:spPr>
          <a:xfrm>
            <a:off x="304800" y="1447800"/>
            <a:ext cx="8294688" cy="4572000"/>
          </a:xfrm>
        </p:spPr>
        <p:txBody>
          <a:bodyPr/>
          <a:lstStyle/>
          <a:p>
            <a:pPr eaLnBrk="1" hangingPunct="1"/>
            <a:r>
              <a:rPr lang="en-US" sz="2800" smtClean="0"/>
              <a:t>The layout manager object and the container work together.</a:t>
            </a:r>
          </a:p>
          <a:p>
            <a:pPr eaLnBrk="1" hangingPunct="1"/>
            <a:r>
              <a:rPr lang="en-US" sz="2800" smtClean="0"/>
              <a:t>Java provides several layout managers:</a:t>
            </a:r>
          </a:p>
          <a:p>
            <a:pPr lvl="1" eaLnBrk="1" hangingPunct="1"/>
            <a:r>
              <a:rPr lang="en-US" sz="2400" b="1" smtClean="0">
                <a:latin typeface="Courier New" pitchFamily="49" charset="0"/>
              </a:rPr>
              <a:t>FlowLayout</a:t>
            </a:r>
            <a:r>
              <a:rPr lang="en-US" sz="2400" smtClean="0"/>
              <a:t> - Arranges components in rows. This is the default for panels.</a:t>
            </a:r>
          </a:p>
          <a:p>
            <a:pPr lvl="1" eaLnBrk="1" hangingPunct="1"/>
            <a:r>
              <a:rPr lang="en-US" sz="2400" b="1" smtClean="0">
                <a:latin typeface="Courier New" pitchFamily="49" charset="0"/>
              </a:rPr>
              <a:t>BorderLayout</a:t>
            </a:r>
            <a:r>
              <a:rPr lang="en-US" sz="2400" smtClean="0"/>
              <a:t> - Arranges components in five regions:</a:t>
            </a:r>
          </a:p>
          <a:p>
            <a:pPr lvl="2" eaLnBrk="1" hangingPunct="1"/>
            <a:r>
              <a:rPr lang="en-US" sz="2000" smtClean="0"/>
              <a:t>North, South, East, West, and Center.</a:t>
            </a:r>
          </a:p>
          <a:p>
            <a:pPr lvl="2" eaLnBrk="1" hangingPunct="1"/>
            <a:r>
              <a:rPr lang="en-US" sz="2000" smtClean="0"/>
              <a:t>This is the default layout manager for a </a:t>
            </a:r>
            <a:r>
              <a:rPr lang="en-US" sz="2000" b="1" smtClean="0">
                <a:latin typeface="Courier New" pitchFamily="49" charset="0"/>
              </a:rPr>
              <a:t>JFrame</a:t>
            </a:r>
            <a:r>
              <a:rPr lang="en-US" sz="2000" smtClean="0"/>
              <a:t> object’s content pane.</a:t>
            </a:r>
          </a:p>
          <a:p>
            <a:pPr lvl="1" eaLnBrk="1" hangingPunct="1"/>
            <a:r>
              <a:rPr lang="en-US" sz="2400" b="1" smtClean="0">
                <a:latin typeface="Courier New" pitchFamily="49" charset="0"/>
              </a:rPr>
              <a:t>GridLayout</a:t>
            </a:r>
            <a:r>
              <a:rPr lang="en-US" sz="2400" smtClean="0"/>
              <a:t> - Arranges components in a grid with rows and columns.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1F087815-864F-45BD-9655-47F4B048BDC7}" type="slidenum">
              <a:rPr lang="en-US"/>
              <a:pPr>
                <a:defRPr/>
              </a:pPr>
              <a:t>84</a:t>
            </a:fld>
            <a:endParaRPr lang="en-US"/>
          </a:p>
        </p:txBody>
      </p:sp>
      <p:sp>
        <p:nvSpPr>
          <p:cNvPr id="82947" name="Rectangle 2"/>
          <p:cNvSpPr>
            <a:spLocks noGrp="1" noChangeArrowheads="1"/>
          </p:cNvSpPr>
          <p:nvPr>
            <p:ph type="title" idx="4294967295"/>
          </p:nvPr>
        </p:nvSpPr>
        <p:spPr/>
        <p:txBody>
          <a:bodyPr/>
          <a:lstStyle/>
          <a:p>
            <a:pPr eaLnBrk="1" hangingPunct="1"/>
            <a:r>
              <a:rPr lang="en-US" smtClean="0"/>
              <a:t>Layout Managers</a:t>
            </a:r>
          </a:p>
        </p:txBody>
      </p:sp>
      <p:sp>
        <p:nvSpPr>
          <p:cNvPr id="82948" name="Rectangle 3"/>
          <p:cNvSpPr>
            <a:spLocks noGrp="1" noChangeArrowheads="1"/>
          </p:cNvSpPr>
          <p:nvPr>
            <p:ph type="body" idx="4294967295"/>
          </p:nvPr>
        </p:nvSpPr>
        <p:spPr>
          <a:xfrm>
            <a:off x="304800" y="1447800"/>
            <a:ext cx="8534400" cy="4724400"/>
          </a:xfrm>
        </p:spPr>
        <p:txBody>
          <a:bodyPr/>
          <a:lstStyle/>
          <a:p>
            <a:pPr eaLnBrk="1" hangingPunct="1"/>
            <a:r>
              <a:rPr lang="en-US" sz="2400" smtClean="0"/>
              <a:t>The </a:t>
            </a:r>
            <a:r>
              <a:rPr lang="en-US" sz="2400" b="1" smtClean="0">
                <a:latin typeface="Courier New" pitchFamily="49" charset="0"/>
              </a:rPr>
              <a:t>Container</a:t>
            </a:r>
            <a:r>
              <a:rPr lang="en-US" sz="2400" smtClean="0"/>
              <a:t> class is one of the base classes that many components are derived from.</a:t>
            </a:r>
          </a:p>
          <a:p>
            <a:pPr eaLnBrk="1" hangingPunct="1"/>
            <a:r>
              <a:rPr lang="en-US" sz="2400" smtClean="0"/>
              <a:t>Any component that is derived from the </a:t>
            </a:r>
            <a:r>
              <a:rPr lang="en-US" sz="2400" b="1" smtClean="0">
                <a:latin typeface="Courier New" pitchFamily="49" charset="0"/>
              </a:rPr>
              <a:t>Container</a:t>
            </a:r>
            <a:r>
              <a:rPr lang="en-US" sz="2400" smtClean="0"/>
              <a:t> class can have a layout manager added to it.</a:t>
            </a:r>
          </a:p>
          <a:p>
            <a:pPr eaLnBrk="1" hangingPunct="1"/>
            <a:r>
              <a:rPr lang="en-US" sz="2400" smtClean="0"/>
              <a:t>You add a layout manager to a container by calling the </a:t>
            </a:r>
            <a:r>
              <a:rPr lang="en-US" sz="2400" b="1" smtClean="0">
                <a:latin typeface="Courier New" pitchFamily="49" charset="0"/>
              </a:rPr>
              <a:t>setLayout</a:t>
            </a:r>
            <a:r>
              <a:rPr lang="en-US" sz="2400" smtClean="0"/>
              <a:t> method.</a:t>
            </a:r>
            <a:br>
              <a:rPr lang="en-US" sz="2400" smtClean="0"/>
            </a:br>
            <a:endParaRPr lang="en-US" sz="2400" smtClean="0"/>
          </a:p>
          <a:p>
            <a:pPr lvl="1" eaLnBrk="1" hangingPunct="1">
              <a:buFontTx/>
              <a:buNone/>
            </a:pPr>
            <a:r>
              <a:rPr lang="en-US" sz="2000" b="1" smtClean="0">
                <a:latin typeface="Courier New" pitchFamily="49" charset="0"/>
              </a:rPr>
              <a:t>JPanel panel = new JPanel();</a:t>
            </a:r>
          </a:p>
          <a:p>
            <a:pPr lvl="1" eaLnBrk="1" hangingPunct="1">
              <a:buFontTx/>
              <a:buNone/>
            </a:pPr>
            <a:r>
              <a:rPr lang="en-US" sz="2000" b="1" smtClean="0">
                <a:latin typeface="Courier New" pitchFamily="49" charset="0"/>
              </a:rPr>
              <a:t>panel.setLayout(new BorderLayout());</a:t>
            </a:r>
            <a:br>
              <a:rPr lang="en-US" sz="2000" b="1" smtClean="0">
                <a:latin typeface="Courier New" pitchFamily="49" charset="0"/>
              </a:rPr>
            </a:br>
            <a:endParaRPr lang="en-US" sz="2000" b="1" smtClean="0">
              <a:latin typeface="Courier New" pitchFamily="49" charset="0"/>
            </a:endParaRPr>
          </a:p>
          <a:p>
            <a:pPr eaLnBrk="1" hangingPunct="1"/>
            <a:r>
              <a:rPr lang="en-US" sz="2400" smtClean="0"/>
              <a:t>In a </a:t>
            </a:r>
            <a:r>
              <a:rPr lang="en-US" sz="2400" b="1" smtClean="0">
                <a:latin typeface="Courier New" pitchFamily="49" charset="0"/>
              </a:rPr>
              <a:t>JFrame</a:t>
            </a:r>
            <a:r>
              <a:rPr lang="en-US" sz="2400" smtClean="0"/>
              <a:t> constructor you might use:</a:t>
            </a:r>
            <a:br>
              <a:rPr lang="en-US" sz="2400" smtClean="0"/>
            </a:br>
            <a:r>
              <a:rPr lang="en-US" sz="2000" b="1" smtClean="0">
                <a:latin typeface="Courier New" pitchFamily="49" charset="0"/>
              </a:rPr>
              <a:t>setLayout(new FlowLayout());</a:t>
            </a:r>
            <a:endParaRPr lang="en-US" sz="240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D93DD57B-2455-47DA-A47D-C7681BADFF94}" type="slidenum">
              <a:rPr lang="en-US"/>
              <a:pPr>
                <a:defRPr/>
              </a:pPr>
              <a:t>85</a:t>
            </a:fld>
            <a:endParaRPr lang="en-US"/>
          </a:p>
        </p:txBody>
      </p:sp>
      <p:sp>
        <p:nvSpPr>
          <p:cNvPr id="83971" name="Rectangle 2"/>
          <p:cNvSpPr>
            <a:spLocks noGrp="1" noChangeArrowheads="1"/>
          </p:cNvSpPr>
          <p:nvPr>
            <p:ph type="title" idx="4294967295"/>
          </p:nvPr>
        </p:nvSpPr>
        <p:spPr/>
        <p:txBody>
          <a:bodyPr/>
          <a:lstStyle/>
          <a:p>
            <a:pPr eaLnBrk="1" hangingPunct="1"/>
            <a:r>
              <a:rPr lang="en-US" b="1" smtClean="0">
                <a:latin typeface="Courier New" pitchFamily="49" charset="0"/>
              </a:rPr>
              <a:t>FlowLayout</a:t>
            </a:r>
            <a:r>
              <a:rPr lang="en-US" smtClean="0"/>
              <a:t> Manager</a:t>
            </a:r>
          </a:p>
        </p:txBody>
      </p:sp>
      <p:sp>
        <p:nvSpPr>
          <p:cNvPr id="83972" name="Rectangle 3"/>
          <p:cNvSpPr>
            <a:spLocks noGrp="1" noChangeArrowheads="1"/>
          </p:cNvSpPr>
          <p:nvPr>
            <p:ph type="body" idx="4294967295"/>
          </p:nvPr>
        </p:nvSpPr>
        <p:spPr>
          <a:xfrm>
            <a:off x="304800" y="1447800"/>
            <a:ext cx="7696200" cy="4724400"/>
          </a:xfrm>
        </p:spPr>
        <p:txBody>
          <a:bodyPr/>
          <a:lstStyle/>
          <a:p>
            <a:pPr eaLnBrk="1" hangingPunct="1"/>
            <a:r>
              <a:rPr lang="en-US" sz="2800" b="1" smtClean="0">
                <a:latin typeface="Courier New" pitchFamily="49" charset="0"/>
              </a:rPr>
              <a:t>FlowLayout</a:t>
            </a:r>
            <a:r>
              <a:rPr lang="en-US" sz="2800" smtClean="0"/>
              <a:t> is the default layout manager for </a:t>
            </a:r>
            <a:r>
              <a:rPr lang="en-US" sz="2800" b="1" smtClean="0">
                <a:latin typeface="Courier New" pitchFamily="49" charset="0"/>
              </a:rPr>
              <a:t>JPanel</a:t>
            </a:r>
            <a:r>
              <a:rPr lang="en-US" sz="2800" smtClean="0"/>
              <a:t> objects.</a:t>
            </a:r>
          </a:p>
          <a:p>
            <a:pPr eaLnBrk="1" hangingPunct="1"/>
            <a:r>
              <a:rPr lang="en-US" sz="2800" smtClean="0"/>
              <a:t>Components appear horizontally, from left to right, in the order that they were added.  When there is no more room in a row, the next components “flow” to the next row.</a:t>
            </a:r>
          </a:p>
          <a:p>
            <a:pPr eaLnBrk="1" hangingPunct="1"/>
            <a:r>
              <a:rPr lang="en-US" sz="2800" smtClean="0"/>
              <a:t>See example: </a:t>
            </a:r>
            <a:r>
              <a:rPr lang="en-US" sz="2800" smtClean="0">
                <a:hlinkClick r:id="rId3" action="ppaction://hlinkfile"/>
              </a:rPr>
              <a:t>FlowWindow.java</a:t>
            </a:r>
            <a:endParaRPr lang="en-US" sz="280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583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267200"/>
            <a:ext cx="19050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4038600"/>
            <a:ext cx="12763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TextBox 10"/>
          <p:cNvSpPr txBox="1">
            <a:spLocks noChangeArrowheads="1"/>
          </p:cNvSpPr>
          <p:nvPr/>
        </p:nvSpPr>
        <p:spPr bwMode="auto">
          <a:xfrm>
            <a:off x="5791200" y="304800"/>
            <a:ext cx="3124200" cy="34782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Now it's the </a:t>
            </a:r>
            <a:r>
              <a:rPr lang="en-US" sz="2000" b="1"/>
              <a:t>JFrame</a:t>
            </a:r>
            <a:r>
              <a:rPr lang="en-US" sz="2000"/>
              <a:t> that we are adding buttons to using </a:t>
            </a:r>
            <a:r>
              <a:rPr lang="en-US" sz="2000" b="1"/>
              <a:t>FlowLayout</a:t>
            </a:r>
            <a:r>
              <a:rPr lang="en-US" sz="2000"/>
              <a:t>.</a:t>
            </a:r>
          </a:p>
          <a:p>
            <a:pPr algn="l" eaLnBrk="1" hangingPunct="1"/>
            <a:endParaRPr lang="en-US" sz="2000"/>
          </a:p>
          <a:p>
            <a:pPr algn="l" eaLnBrk="1" hangingPunct="1"/>
            <a:r>
              <a:rPr lang="en-US" sz="2000"/>
              <a:t>Notice that if we pull the edges of the window to change its shape, the buttons move. </a:t>
            </a:r>
          </a:p>
          <a:p>
            <a:pPr algn="l" eaLnBrk="1" hangingPunct="1"/>
            <a:endParaRPr lang="en-US" sz="2000"/>
          </a:p>
          <a:p>
            <a:pPr algn="l" eaLnBrk="1" hangingPunct="1"/>
            <a:r>
              <a:rPr lang="en-US" sz="2000"/>
              <a:t>Also notice that the buttons are centered in the window.</a:t>
            </a:r>
          </a:p>
        </p:txBody>
      </p:sp>
      <p:sp>
        <p:nvSpPr>
          <p:cNvPr id="84998" name="Right Arrow 2"/>
          <p:cNvSpPr>
            <a:spLocks noChangeArrowheads="1"/>
          </p:cNvSpPr>
          <p:nvPr/>
        </p:nvSpPr>
        <p:spPr bwMode="auto">
          <a:xfrm>
            <a:off x="609600" y="44196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84999" name="TextBox 10"/>
          <p:cNvSpPr txBox="1">
            <a:spLocks noChangeArrowheads="1"/>
          </p:cNvSpPr>
          <p:nvPr/>
        </p:nvSpPr>
        <p:spPr bwMode="auto">
          <a:xfrm>
            <a:off x="3200400" y="6473825"/>
            <a:ext cx="3657600" cy="307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1400"/>
              <a:t>NOTE: main() is omitted here to save space.</a:t>
            </a:r>
          </a:p>
        </p:txBody>
      </p:sp>
      <p:pic>
        <p:nvPicPr>
          <p:cNvPr id="8500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5486400"/>
            <a:ext cx="33432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87BB49C7-4088-45FB-BC81-0342AAB9D109}" type="slidenum">
              <a:rPr lang="en-US"/>
              <a:pPr>
                <a:defRPr/>
              </a:pPr>
              <a:t>87</a:t>
            </a:fld>
            <a:endParaRPr lang="en-US"/>
          </a:p>
        </p:txBody>
      </p:sp>
      <p:sp>
        <p:nvSpPr>
          <p:cNvPr id="86019" name="Rectangle 2"/>
          <p:cNvSpPr>
            <a:spLocks noGrp="1" noChangeArrowheads="1"/>
          </p:cNvSpPr>
          <p:nvPr>
            <p:ph type="title" idx="4294967295"/>
          </p:nvPr>
        </p:nvSpPr>
        <p:spPr/>
        <p:txBody>
          <a:bodyPr/>
          <a:lstStyle/>
          <a:p>
            <a:pPr eaLnBrk="1" hangingPunct="1"/>
            <a:r>
              <a:rPr lang="en-US" b="1" smtClean="0">
                <a:latin typeface="Courier New" pitchFamily="49" charset="0"/>
              </a:rPr>
              <a:t>FlowLayout</a:t>
            </a:r>
            <a:r>
              <a:rPr lang="en-US" smtClean="0"/>
              <a:t> Manager</a:t>
            </a:r>
          </a:p>
        </p:txBody>
      </p:sp>
      <p:sp>
        <p:nvSpPr>
          <p:cNvPr id="86020" name="Rectangle 3"/>
          <p:cNvSpPr>
            <a:spLocks noGrp="1" noChangeArrowheads="1"/>
          </p:cNvSpPr>
          <p:nvPr>
            <p:ph type="body" idx="4294967295"/>
          </p:nvPr>
        </p:nvSpPr>
        <p:spPr>
          <a:xfrm>
            <a:off x="304800" y="1371600"/>
            <a:ext cx="8153400" cy="4724400"/>
          </a:xfrm>
        </p:spPr>
        <p:txBody>
          <a:bodyPr/>
          <a:lstStyle/>
          <a:p>
            <a:pPr eaLnBrk="1" hangingPunct="1"/>
            <a:r>
              <a:rPr lang="en-US" sz="2400" smtClean="0"/>
              <a:t>The </a:t>
            </a:r>
            <a:r>
              <a:rPr lang="en-US" sz="2400" b="1" smtClean="0">
                <a:latin typeface="Courier New" pitchFamily="49" charset="0"/>
              </a:rPr>
              <a:t>FlowLayout</a:t>
            </a:r>
            <a:r>
              <a:rPr lang="en-US" sz="2400" smtClean="0"/>
              <a:t> manager allows you to align components:</a:t>
            </a:r>
          </a:p>
          <a:p>
            <a:pPr lvl="1" eaLnBrk="1" hangingPunct="1"/>
            <a:r>
              <a:rPr lang="en-US" sz="2000" smtClean="0"/>
              <a:t>in the center of each row</a:t>
            </a:r>
          </a:p>
          <a:p>
            <a:pPr lvl="1" eaLnBrk="1" hangingPunct="1"/>
            <a:r>
              <a:rPr lang="en-US" sz="2000" smtClean="0"/>
              <a:t>along the left or right edges of each row.</a:t>
            </a:r>
          </a:p>
          <a:p>
            <a:pPr eaLnBrk="1" hangingPunct="1"/>
            <a:r>
              <a:rPr lang="en-US" sz="2400" smtClean="0"/>
              <a:t>An overloaded constructor allows you to pass:</a:t>
            </a:r>
          </a:p>
          <a:p>
            <a:pPr lvl="1" eaLnBrk="1" hangingPunct="1"/>
            <a:r>
              <a:rPr lang="en-US" sz="2000" b="1" smtClean="0">
                <a:latin typeface="Courier New" pitchFamily="49" charset="0"/>
              </a:rPr>
              <a:t>FlowLayout.CENTER</a:t>
            </a:r>
            <a:r>
              <a:rPr lang="en-US" sz="2000" smtClean="0">
                <a:latin typeface="Courier New" pitchFamily="49" charset="0"/>
              </a:rPr>
              <a:t>, </a:t>
            </a:r>
            <a:r>
              <a:rPr lang="en-US" sz="2000" b="1" smtClean="0">
                <a:latin typeface="Courier New" pitchFamily="49" charset="0"/>
              </a:rPr>
              <a:t>// the default</a:t>
            </a:r>
          </a:p>
          <a:p>
            <a:pPr lvl="1" eaLnBrk="1" hangingPunct="1"/>
            <a:r>
              <a:rPr lang="en-US" sz="2000" b="1" smtClean="0">
                <a:latin typeface="Courier New" pitchFamily="49" charset="0"/>
              </a:rPr>
              <a:t>FlowLayout.LEFT</a:t>
            </a:r>
            <a:r>
              <a:rPr lang="en-US" sz="2000" smtClean="0">
                <a:latin typeface="Courier New" pitchFamily="49" charset="0"/>
              </a:rPr>
              <a:t>, </a:t>
            </a:r>
            <a:r>
              <a:rPr lang="en-US" sz="2000" b="1" smtClean="0">
                <a:latin typeface="Courier New" pitchFamily="49" charset="0"/>
              </a:rPr>
              <a:t>or</a:t>
            </a:r>
            <a:r>
              <a:rPr lang="en-US" sz="2000" smtClean="0">
                <a:latin typeface="Courier New" pitchFamily="49" charset="0"/>
              </a:rPr>
              <a:t> </a:t>
            </a:r>
          </a:p>
          <a:p>
            <a:pPr lvl="1" eaLnBrk="1" hangingPunct="1"/>
            <a:r>
              <a:rPr lang="en-US" sz="2000" b="1" smtClean="0">
                <a:latin typeface="Courier New" pitchFamily="49" charset="0"/>
              </a:rPr>
              <a:t>FlowLayout.RIGHT</a:t>
            </a:r>
            <a:r>
              <a:rPr lang="en-US" sz="2000" smtClean="0">
                <a:latin typeface="Courier New" pitchFamily="49" charset="0"/>
              </a:rPr>
              <a:t>.</a:t>
            </a:r>
          </a:p>
          <a:p>
            <a:pPr eaLnBrk="1" hangingPunct="1"/>
            <a:r>
              <a:rPr lang="en-US" sz="2400" smtClean="0"/>
              <a:t>Example:</a:t>
            </a:r>
          </a:p>
          <a:p>
            <a:pPr eaLnBrk="1" hangingPunct="1">
              <a:buFontTx/>
              <a:buNone/>
            </a:pPr>
            <a:r>
              <a:rPr lang="en-US" sz="2800" smtClean="0"/>
              <a:t>	  </a:t>
            </a:r>
            <a:r>
              <a:rPr lang="en-US" sz="2000" b="1" smtClean="0">
                <a:latin typeface="Courier New" pitchFamily="49" charset="0"/>
              </a:rPr>
              <a:t>setLayout(new FlowLayout(FlowLayout.LEFT));</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559117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Right Arrow 2"/>
          <p:cNvSpPr>
            <a:spLocks noChangeArrowheads="1"/>
          </p:cNvSpPr>
          <p:nvPr/>
        </p:nvSpPr>
        <p:spPr bwMode="auto">
          <a:xfrm>
            <a:off x="838200" y="23622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pic>
        <p:nvPicPr>
          <p:cNvPr id="870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105400"/>
            <a:ext cx="19050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5105400"/>
            <a:ext cx="36385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TextBox 10"/>
          <p:cNvSpPr txBox="1">
            <a:spLocks noChangeArrowheads="1"/>
          </p:cNvSpPr>
          <p:nvPr/>
        </p:nvSpPr>
        <p:spPr bwMode="auto">
          <a:xfrm>
            <a:off x="5715000" y="2667000"/>
            <a:ext cx="31242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Now the buttons are left-aligned in the window.</a:t>
            </a:r>
          </a:p>
        </p:txBody>
      </p:sp>
      <p:pic>
        <p:nvPicPr>
          <p:cNvPr id="8704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572000"/>
            <a:ext cx="14573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DCD424D1-8DD0-40B1-AFAD-A28E6076818A}" type="slidenum">
              <a:rPr lang="en-US"/>
              <a:pPr>
                <a:defRPr/>
              </a:pPr>
              <a:t>89</a:t>
            </a:fld>
            <a:endParaRPr lang="en-US"/>
          </a:p>
        </p:txBody>
      </p:sp>
      <p:sp>
        <p:nvSpPr>
          <p:cNvPr id="88067" name="Rectangle 2"/>
          <p:cNvSpPr>
            <a:spLocks noGrp="1" noChangeArrowheads="1"/>
          </p:cNvSpPr>
          <p:nvPr>
            <p:ph type="title" idx="4294967295"/>
          </p:nvPr>
        </p:nvSpPr>
        <p:spPr/>
        <p:txBody>
          <a:bodyPr/>
          <a:lstStyle/>
          <a:p>
            <a:pPr eaLnBrk="1" hangingPunct="1"/>
            <a:r>
              <a:rPr lang="en-US" b="1" smtClean="0">
                <a:latin typeface="Courier New" pitchFamily="49" charset="0"/>
              </a:rPr>
              <a:t>FlowLayout</a:t>
            </a:r>
            <a:r>
              <a:rPr lang="en-US" smtClean="0"/>
              <a:t> Manager</a:t>
            </a:r>
          </a:p>
        </p:txBody>
      </p:sp>
      <p:sp>
        <p:nvSpPr>
          <p:cNvPr id="88068" name="Rectangle 3"/>
          <p:cNvSpPr>
            <a:spLocks noGrp="1" noChangeArrowheads="1"/>
          </p:cNvSpPr>
          <p:nvPr>
            <p:ph type="body" idx="4294967295"/>
          </p:nvPr>
        </p:nvSpPr>
        <p:spPr>
          <a:xfrm>
            <a:off x="304800" y="1447800"/>
            <a:ext cx="8382000" cy="4724400"/>
          </a:xfrm>
        </p:spPr>
        <p:txBody>
          <a:bodyPr/>
          <a:lstStyle/>
          <a:p>
            <a:pPr eaLnBrk="1" hangingPunct="1">
              <a:lnSpc>
                <a:spcPct val="90000"/>
              </a:lnSpc>
            </a:pPr>
            <a:r>
              <a:rPr lang="en-US" sz="2400" b="1" smtClean="0">
                <a:latin typeface="Courier New" pitchFamily="49" charset="0"/>
              </a:rPr>
              <a:t>FlowLayout</a:t>
            </a:r>
            <a:r>
              <a:rPr lang="en-US" sz="2400" smtClean="0"/>
              <a:t> inserts a gap of five pixels between components, horizontally and vertically.</a:t>
            </a:r>
          </a:p>
          <a:p>
            <a:pPr eaLnBrk="1" hangingPunct="1">
              <a:lnSpc>
                <a:spcPct val="90000"/>
              </a:lnSpc>
            </a:pPr>
            <a:r>
              <a:rPr lang="en-US" sz="2400" smtClean="0"/>
              <a:t>An overloaded </a:t>
            </a:r>
            <a:r>
              <a:rPr lang="en-US" sz="2400" b="1" smtClean="0">
                <a:latin typeface="Courier New" pitchFamily="49" charset="0"/>
              </a:rPr>
              <a:t>FlowLayout</a:t>
            </a:r>
            <a:r>
              <a:rPr lang="en-US" sz="2400" smtClean="0"/>
              <a:t> constructor allows these to be adjusted.</a:t>
            </a:r>
          </a:p>
          <a:p>
            <a:pPr eaLnBrk="1" hangingPunct="1">
              <a:lnSpc>
                <a:spcPct val="90000"/>
              </a:lnSpc>
            </a:pPr>
            <a:r>
              <a:rPr lang="en-US" sz="2400" smtClean="0"/>
              <a:t>The constructor has the following format:</a:t>
            </a:r>
            <a:br>
              <a:rPr lang="en-US" sz="2400" smtClean="0"/>
            </a:br>
            <a:endParaRPr lang="en-US" sz="2400" smtClean="0"/>
          </a:p>
          <a:p>
            <a:pPr lvl="1" eaLnBrk="1" hangingPunct="1">
              <a:lnSpc>
                <a:spcPct val="90000"/>
              </a:lnSpc>
              <a:buFontTx/>
              <a:buNone/>
            </a:pPr>
            <a:r>
              <a:rPr lang="en-US" sz="2400" b="1" smtClean="0">
                <a:latin typeface="Courier New" pitchFamily="49" charset="0"/>
              </a:rPr>
              <a:t>FlowLayout(int </a:t>
            </a:r>
            <a:r>
              <a:rPr lang="en-US" sz="2400" b="1" i="1" smtClean="0">
                <a:latin typeface="Courier New" pitchFamily="49" charset="0"/>
              </a:rPr>
              <a:t>alignment,</a:t>
            </a:r>
          </a:p>
          <a:p>
            <a:pPr lvl="1" eaLnBrk="1" hangingPunct="1">
              <a:lnSpc>
                <a:spcPct val="90000"/>
              </a:lnSpc>
              <a:buFontTx/>
              <a:buNone/>
            </a:pPr>
            <a:r>
              <a:rPr lang="en-US" sz="2400" b="1" i="1" smtClean="0">
                <a:latin typeface="Courier New" pitchFamily="49" charset="0"/>
              </a:rPr>
              <a:t>           </a:t>
            </a:r>
            <a:r>
              <a:rPr lang="en-US" sz="2400" b="1" smtClean="0">
                <a:latin typeface="Courier New" pitchFamily="49" charset="0"/>
              </a:rPr>
              <a:t>int </a:t>
            </a:r>
            <a:r>
              <a:rPr lang="en-US" sz="2400" b="1" i="1" smtClean="0">
                <a:latin typeface="Courier New" pitchFamily="49" charset="0"/>
              </a:rPr>
              <a:t>horizontalGap</a:t>
            </a:r>
            <a:r>
              <a:rPr lang="en-US" sz="2400" b="1" smtClean="0">
                <a:latin typeface="Courier New" pitchFamily="49" charset="0"/>
              </a:rPr>
              <a:t>,</a:t>
            </a:r>
          </a:p>
          <a:p>
            <a:pPr lvl="1" eaLnBrk="1" hangingPunct="1">
              <a:lnSpc>
                <a:spcPct val="90000"/>
              </a:lnSpc>
              <a:buFontTx/>
              <a:buNone/>
            </a:pPr>
            <a:r>
              <a:rPr lang="en-US" sz="2400" b="1" smtClean="0">
                <a:latin typeface="Courier New" pitchFamily="49" charset="0"/>
              </a:rPr>
              <a:t>           int </a:t>
            </a:r>
            <a:r>
              <a:rPr lang="en-US" sz="2400" b="1" i="1" smtClean="0">
                <a:latin typeface="Courier New" pitchFamily="49" charset="0"/>
              </a:rPr>
              <a:t>verticalGap</a:t>
            </a:r>
            <a:r>
              <a:rPr lang="en-US" sz="2400" b="1" smtClean="0">
                <a:latin typeface="Courier New" pitchFamily="49" charset="0"/>
              </a:rPr>
              <a:t>)</a:t>
            </a:r>
            <a:r>
              <a:rPr lang="en-US" sz="2000" b="1" smtClean="0">
                <a:latin typeface="Courier New" pitchFamily="49" charset="0"/>
              </a:rPr>
              <a:t/>
            </a:r>
            <a:br>
              <a:rPr lang="en-US" sz="2000" b="1" smtClean="0">
                <a:latin typeface="Courier New" pitchFamily="49" charset="0"/>
              </a:rPr>
            </a:br>
            <a:endParaRPr lang="en-US" sz="2000" b="1" smtClean="0">
              <a:latin typeface="Courier New" pitchFamily="49" charset="0"/>
            </a:endParaRPr>
          </a:p>
          <a:p>
            <a:pPr eaLnBrk="1" hangingPunct="1">
              <a:lnSpc>
                <a:spcPct val="90000"/>
              </a:lnSpc>
            </a:pPr>
            <a:r>
              <a:rPr lang="en-US" sz="2800" smtClean="0"/>
              <a:t>Example:</a:t>
            </a:r>
            <a:br>
              <a:rPr lang="en-US" sz="2800" smtClean="0"/>
            </a:br>
            <a:r>
              <a:rPr lang="en-US" sz="2000" b="1" smtClean="0">
                <a:latin typeface="Courier New" pitchFamily="49" charset="0"/>
              </a:rPr>
              <a:t>setLayout(new</a:t>
            </a:r>
            <a:r>
              <a:rPr lang="en-US" sz="2000" smtClean="0">
                <a:latin typeface="Courier New" pitchFamily="49" charset="0"/>
              </a:rPr>
              <a:t> </a:t>
            </a:r>
            <a:r>
              <a:rPr lang="en-US" sz="2000" b="1" smtClean="0">
                <a:latin typeface="Courier New" pitchFamily="49" charset="0"/>
              </a:rPr>
              <a:t>FlowLayout(FlowLayout.LEFT, 20, 12));</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62196153-7E71-4CE9-BF6D-5E89946F949D}" type="slidenum">
              <a:rPr lang="en-US"/>
              <a:pPr>
                <a:defRPr/>
              </a:pPr>
              <a:t>9</a:t>
            </a:fld>
            <a:endParaRPr lang="en-US"/>
          </a:p>
        </p:txBody>
      </p:sp>
      <p:sp>
        <p:nvSpPr>
          <p:cNvPr id="11267" name="Rectangle 2"/>
          <p:cNvSpPr>
            <a:spLocks noGrp="1" noChangeArrowheads="1"/>
          </p:cNvSpPr>
          <p:nvPr>
            <p:ph type="title" idx="4294967295"/>
          </p:nvPr>
        </p:nvSpPr>
        <p:spPr/>
        <p:txBody>
          <a:bodyPr/>
          <a:lstStyle/>
          <a:p>
            <a:pPr eaLnBrk="1" hangingPunct="1"/>
            <a:r>
              <a:rPr lang="en-US" smtClean="0"/>
              <a:t>Event Driven Programming</a:t>
            </a:r>
          </a:p>
        </p:txBody>
      </p:sp>
      <p:sp>
        <p:nvSpPr>
          <p:cNvPr id="11268" name="Rectangle 3"/>
          <p:cNvSpPr>
            <a:spLocks noGrp="1" noChangeArrowheads="1"/>
          </p:cNvSpPr>
          <p:nvPr>
            <p:ph type="body" idx="4294967295"/>
          </p:nvPr>
        </p:nvSpPr>
        <p:spPr/>
        <p:txBody>
          <a:bodyPr/>
          <a:lstStyle/>
          <a:p>
            <a:pPr eaLnBrk="1" hangingPunct="1">
              <a:lnSpc>
                <a:spcPct val="90000"/>
              </a:lnSpc>
            </a:pPr>
            <a:r>
              <a:rPr lang="en-US" sz="2800" smtClean="0"/>
              <a:t>Programs that operate in a GUI environment must be </a:t>
            </a:r>
            <a:r>
              <a:rPr lang="en-US" sz="2800" b="1" i="1" smtClean="0"/>
              <a:t>event-driven</a:t>
            </a:r>
            <a:r>
              <a:rPr lang="en-US" sz="2800" smtClean="0"/>
              <a:t>.</a:t>
            </a:r>
          </a:p>
          <a:p>
            <a:pPr eaLnBrk="1" hangingPunct="1">
              <a:lnSpc>
                <a:spcPct val="90000"/>
              </a:lnSpc>
            </a:pPr>
            <a:r>
              <a:rPr lang="en-US" sz="2800" smtClean="0"/>
              <a:t>An </a:t>
            </a:r>
            <a:r>
              <a:rPr lang="en-US" sz="2800" b="1" i="1" smtClean="0"/>
              <a:t>event</a:t>
            </a:r>
            <a:r>
              <a:rPr lang="en-US" sz="2800" i="1" smtClean="0"/>
              <a:t> </a:t>
            </a:r>
            <a:r>
              <a:rPr lang="en-US" sz="2800" smtClean="0"/>
              <a:t>is an action that takes place within a program, such as the clicking of a button.</a:t>
            </a:r>
          </a:p>
          <a:p>
            <a:pPr eaLnBrk="1" hangingPunct="1">
              <a:lnSpc>
                <a:spcPct val="90000"/>
              </a:lnSpc>
            </a:pPr>
            <a:r>
              <a:rPr lang="en-US" sz="2800" smtClean="0"/>
              <a:t>Part of writing a GUI application is creating event listeners.</a:t>
            </a:r>
          </a:p>
          <a:p>
            <a:pPr eaLnBrk="1" hangingPunct="1">
              <a:lnSpc>
                <a:spcPct val="90000"/>
              </a:lnSpc>
            </a:pPr>
            <a:r>
              <a:rPr lang="en-US" sz="2800" smtClean="0"/>
              <a:t>An </a:t>
            </a:r>
            <a:r>
              <a:rPr lang="en-US" sz="2800" b="1" i="1" smtClean="0"/>
              <a:t>event listener </a:t>
            </a:r>
            <a:r>
              <a:rPr lang="en-US" sz="2800" smtClean="0"/>
              <a:t>is an object that automatically executes one of its methods when a specific event occurs.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5105400"/>
            <a:ext cx="22098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5105400"/>
            <a:ext cx="19050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04800"/>
            <a:ext cx="58578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Right Arrow 4"/>
          <p:cNvSpPr>
            <a:spLocks noChangeArrowheads="1"/>
          </p:cNvSpPr>
          <p:nvPr/>
        </p:nvSpPr>
        <p:spPr bwMode="auto">
          <a:xfrm>
            <a:off x="762000" y="23622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89094" name="TextBox 10"/>
          <p:cNvSpPr txBox="1">
            <a:spLocks noChangeArrowheads="1"/>
          </p:cNvSpPr>
          <p:nvPr/>
        </p:nvSpPr>
        <p:spPr bwMode="auto">
          <a:xfrm>
            <a:off x="6248400" y="554038"/>
            <a:ext cx="2743200" cy="40941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See how the spacing between buttons compares to the previous example:</a:t>
            </a:r>
          </a:p>
          <a:p>
            <a:pPr algn="l" eaLnBrk="1" hangingPunct="1"/>
            <a:endParaRPr lang="en-US" sz="2000"/>
          </a:p>
          <a:p>
            <a:pPr algn="l" eaLnBrk="1" hangingPunct="1"/>
            <a:r>
              <a:rPr lang="en-US" sz="2000"/>
              <a:t>In the first window there is a 5 pixel horizontal and vertical spacing.</a:t>
            </a:r>
          </a:p>
          <a:p>
            <a:pPr algn="l" eaLnBrk="1" hangingPunct="1"/>
            <a:endParaRPr lang="en-US" sz="2000"/>
          </a:p>
          <a:p>
            <a:pPr algn="l" eaLnBrk="1" hangingPunct="1"/>
            <a:r>
              <a:rPr lang="en-US" sz="2000"/>
              <a:t>In the second there is a 20 pixel horizontal spacing and 12 pixels vertically.</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r>
              <a:rPr lang="en-US"/>
              <a:t>7-</a:t>
            </a:r>
            <a:fld id="{17119DA0-F9A5-4EE8-8AC0-C113F103FC8C}" type="slidenum">
              <a:rPr lang="en-US"/>
              <a:pPr>
                <a:defRPr/>
              </a:pPr>
              <a:t>91</a:t>
            </a:fld>
            <a:endParaRPr lang="en-US"/>
          </a:p>
        </p:txBody>
      </p:sp>
      <p:sp>
        <p:nvSpPr>
          <p:cNvPr id="90115" name="Rectangle 2"/>
          <p:cNvSpPr>
            <a:spLocks noGrp="1" noChangeArrowheads="1"/>
          </p:cNvSpPr>
          <p:nvPr>
            <p:ph type="title" idx="4294967295"/>
          </p:nvPr>
        </p:nvSpPr>
        <p:spPr/>
        <p:txBody>
          <a:bodyPr/>
          <a:lstStyle/>
          <a:p>
            <a:pPr eaLnBrk="1" hangingPunct="1"/>
            <a:r>
              <a:rPr lang="en-US" b="1" smtClean="0">
                <a:latin typeface="Courier New" pitchFamily="49" charset="0"/>
              </a:rPr>
              <a:t>BorderLayout</a:t>
            </a:r>
            <a:r>
              <a:rPr lang="en-US" smtClean="0"/>
              <a:t> Manager</a:t>
            </a:r>
          </a:p>
        </p:txBody>
      </p:sp>
      <p:pic>
        <p:nvPicPr>
          <p:cNvPr id="9011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33613"/>
            <a:ext cx="6781800"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 Box 7"/>
          <p:cNvSpPr txBox="1">
            <a:spLocks noChangeArrowheads="1"/>
          </p:cNvSpPr>
          <p:nvPr/>
        </p:nvSpPr>
        <p:spPr bwMode="auto">
          <a:xfrm>
            <a:off x="1676400" y="1319213"/>
            <a:ext cx="5410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b="1">
                <a:latin typeface="Courier New" pitchFamily="49" charset="0"/>
              </a:rPr>
              <a:t>BorderLayout</a:t>
            </a:r>
            <a:r>
              <a:rPr lang="en-US"/>
              <a:t> manages five regions where components can be placed.</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624593C4-2B77-4658-AFB2-BD68F67078CC}" type="slidenum">
              <a:rPr lang="en-US"/>
              <a:pPr>
                <a:defRPr/>
              </a:pPr>
              <a:t>92</a:t>
            </a:fld>
            <a:endParaRPr lang="en-US"/>
          </a:p>
        </p:txBody>
      </p:sp>
      <p:sp>
        <p:nvSpPr>
          <p:cNvPr id="91139" name="Rectangle 2"/>
          <p:cNvSpPr>
            <a:spLocks noGrp="1" noChangeArrowheads="1"/>
          </p:cNvSpPr>
          <p:nvPr>
            <p:ph type="title" idx="4294967295"/>
          </p:nvPr>
        </p:nvSpPr>
        <p:spPr/>
        <p:txBody>
          <a:bodyPr/>
          <a:lstStyle/>
          <a:p>
            <a:pPr eaLnBrk="1" hangingPunct="1"/>
            <a:r>
              <a:rPr lang="en-US" b="1" smtClean="0">
                <a:latin typeface="Courier New" pitchFamily="49" charset="0"/>
              </a:rPr>
              <a:t>BorderLayout</a:t>
            </a:r>
            <a:r>
              <a:rPr lang="en-US" smtClean="0"/>
              <a:t> Manager</a:t>
            </a:r>
          </a:p>
        </p:txBody>
      </p:sp>
      <p:sp>
        <p:nvSpPr>
          <p:cNvPr id="91140" name="Rectangle 3"/>
          <p:cNvSpPr>
            <a:spLocks noGrp="1" noChangeArrowheads="1"/>
          </p:cNvSpPr>
          <p:nvPr>
            <p:ph type="body" idx="4294967295"/>
          </p:nvPr>
        </p:nvSpPr>
        <p:spPr/>
        <p:txBody>
          <a:bodyPr/>
          <a:lstStyle/>
          <a:p>
            <a:pPr eaLnBrk="1" hangingPunct="1">
              <a:lnSpc>
                <a:spcPct val="90000"/>
              </a:lnSpc>
            </a:pPr>
            <a:r>
              <a:rPr lang="en-US" sz="2800" smtClean="0"/>
              <a:t>See example: </a:t>
            </a:r>
            <a:r>
              <a:rPr lang="en-US" sz="2800" smtClean="0">
                <a:hlinkClick r:id="rId3" action="ppaction://hlinkfile"/>
              </a:rPr>
              <a:t>BorderWindow.java</a:t>
            </a:r>
            <a:endParaRPr lang="en-US" sz="2800" smtClean="0"/>
          </a:p>
          <a:p>
            <a:pPr eaLnBrk="1" hangingPunct="1">
              <a:lnSpc>
                <a:spcPct val="90000"/>
              </a:lnSpc>
            </a:pPr>
            <a:r>
              <a:rPr lang="en-US" sz="2800" smtClean="0"/>
              <a:t>A component placed into a container that is managed by a </a:t>
            </a:r>
            <a:r>
              <a:rPr lang="en-US" sz="2800" b="1" smtClean="0">
                <a:latin typeface="Courier New" pitchFamily="49" charset="0"/>
              </a:rPr>
              <a:t>BorderLayout</a:t>
            </a:r>
            <a:r>
              <a:rPr lang="en-US" sz="2800" smtClean="0"/>
              <a:t> must be placed into one of five regions:</a:t>
            </a:r>
          </a:p>
          <a:p>
            <a:pPr lvl="1" eaLnBrk="1" hangingPunct="1">
              <a:lnSpc>
                <a:spcPct val="90000"/>
              </a:lnSpc>
            </a:pPr>
            <a:r>
              <a:rPr lang="en-US" sz="2400" b="1" smtClean="0">
                <a:latin typeface="Courier New" pitchFamily="49" charset="0"/>
              </a:rPr>
              <a:t>BorderLayout.NORTH</a:t>
            </a:r>
          </a:p>
          <a:p>
            <a:pPr lvl="1" eaLnBrk="1" hangingPunct="1">
              <a:lnSpc>
                <a:spcPct val="90000"/>
              </a:lnSpc>
            </a:pPr>
            <a:r>
              <a:rPr lang="en-US" sz="2400" b="1" smtClean="0">
                <a:latin typeface="Courier New" pitchFamily="49" charset="0"/>
              </a:rPr>
              <a:t>BorderLayout.SOUTH</a:t>
            </a:r>
          </a:p>
          <a:p>
            <a:pPr lvl="1" eaLnBrk="1" hangingPunct="1">
              <a:lnSpc>
                <a:spcPct val="90000"/>
              </a:lnSpc>
            </a:pPr>
            <a:r>
              <a:rPr lang="en-US" sz="2400" b="1" smtClean="0">
                <a:latin typeface="Courier New" pitchFamily="49" charset="0"/>
              </a:rPr>
              <a:t>BorderLayout.EAST</a:t>
            </a:r>
          </a:p>
          <a:p>
            <a:pPr lvl="1" eaLnBrk="1" hangingPunct="1">
              <a:lnSpc>
                <a:spcPct val="90000"/>
              </a:lnSpc>
            </a:pPr>
            <a:r>
              <a:rPr lang="en-US" sz="2400" b="1" smtClean="0">
                <a:latin typeface="Courier New" pitchFamily="49" charset="0"/>
              </a:rPr>
              <a:t>BorderLayout.WEST</a:t>
            </a:r>
          </a:p>
          <a:p>
            <a:pPr lvl="1" eaLnBrk="1" hangingPunct="1">
              <a:lnSpc>
                <a:spcPct val="90000"/>
              </a:lnSpc>
            </a:pPr>
            <a:r>
              <a:rPr lang="en-US" sz="2400" b="1" smtClean="0">
                <a:latin typeface="Courier New" pitchFamily="49" charset="0"/>
              </a:rPr>
              <a:t>BorderLayout.CENTER</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dirty="0"/>
              <a:t>7-</a:t>
            </a:r>
            <a:fld id="{B4F9FD81-B622-4B65-837B-56BEC07513F6}" type="slidenum">
              <a:rPr lang="en-US"/>
              <a:pPr>
                <a:defRPr/>
              </a:pPr>
              <a:t>93</a:t>
            </a:fld>
            <a:endParaRPr lang="en-US" dirty="0"/>
          </a:p>
        </p:txBody>
      </p:sp>
      <p:sp>
        <p:nvSpPr>
          <p:cNvPr id="92163" name="Rectangle 2"/>
          <p:cNvSpPr>
            <a:spLocks noGrp="1" noChangeArrowheads="1"/>
          </p:cNvSpPr>
          <p:nvPr>
            <p:ph type="title" idx="4294967295"/>
          </p:nvPr>
        </p:nvSpPr>
        <p:spPr/>
        <p:txBody>
          <a:bodyPr/>
          <a:lstStyle/>
          <a:p>
            <a:pPr eaLnBrk="1" hangingPunct="1"/>
            <a:r>
              <a:rPr lang="en-US" b="1" smtClean="0">
                <a:latin typeface="Courier New" pitchFamily="49" charset="0"/>
              </a:rPr>
              <a:t>BorderLayout</a:t>
            </a:r>
            <a:r>
              <a:rPr lang="en-US" smtClean="0"/>
              <a:t> Manager</a:t>
            </a:r>
          </a:p>
        </p:txBody>
      </p:sp>
      <p:sp>
        <p:nvSpPr>
          <p:cNvPr id="92164" name="Rectangle 3"/>
          <p:cNvSpPr>
            <a:spLocks noGrp="1" noChangeArrowheads="1"/>
          </p:cNvSpPr>
          <p:nvPr>
            <p:ph type="body" idx="4294967295"/>
          </p:nvPr>
        </p:nvSpPr>
        <p:spPr/>
        <p:txBody>
          <a:bodyPr/>
          <a:lstStyle/>
          <a:p>
            <a:pPr eaLnBrk="1" hangingPunct="1"/>
            <a:r>
              <a:rPr lang="en-US" sz="2400" smtClean="0"/>
              <a:t>Each region can hold only one component at a time.</a:t>
            </a:r>
          </a:p>
          <a:p>
            <a:pPr eaLnBrk="1" hangingPunct="1"/>
            <a:r>
              <a:rPr lang="en-US" sz="2400" smtClean="0"/>
              <a:t>When a component is added to a region, it is stretched so it fills up the entire region.</a:t>
            </a:r>
          </a:p>
          <a:p>
            <a:pPr eaLnBrk="1" hangingPunct="1"/>
            <a:r>
              <a:rPr lang="en-US" sz="2400" b="1" smtClean="0">
                <a:latin typeface="Courier New" pitchFamily="49" charset="0"/>
              </a:rPr>
              <a:t>BorderLayout</a:t>
            </a:r>
            <a:r>
              <a:rPr lang="en-US" sz="2400" smtClean="0"/>
              <a:t> is the default manager for </a:t>
            </a:r>
            <a:r>
              <a:rPr lang="en-US" sz="2400" b="1" smtClean="0">
                <a:latin typeface="Courier New" pitchFamily="49" charset="0"/>
              </a:rPr>
              <a:t>JFrame</a:t>
            </a:r>
            <a:r>
              <a:rPr lang="en-US" sz="2400" smtClean="0"/>
              <a:t> objects.</a:t>
            </a:r>
            <a:br>
              <a:rPr lang="en-US" sz="2400" smtClean="0"/>
            </a:br>
            <a:endParaRPr lang="en-US" sz="2400" smtClean="0"/>
          </a:p>
          <a:p>
            <a:pPr lvl="1" eaLnBrk="1" hangingPunct="1">
              <a:buFontTx/>
              <a:buNone/>
            </a:pPr>
            <a:r>
              <a:rPr lang="en-US" sz="2400" b="1" smtClean="0">
                <a:latin typeface="Courier New" pitchFamily="49" charset="0"/>
              </a:rPr>
              <a:t>add(button, BorderLayout.NORTH);</a:t>
            </a:r>
            <a:r>
              <a:rPr lang="en-US" sz="1600" b="1" smtClean="0">
                <a:latin typeface="Courier New" pitchFamily="49" charset="0"/>
              </a:rPr>
              <a:t/>
            </a:r>
            <a:br>
              <a:rPr lang="en-US" sz="1600" b="1" smtClean="0">
                <a:latin typeface="Courier New" pitchFamily="49" charset="0"/>
              </a:rPr>
            </a:br>
            <a:endParaRPr lang="en-US" sz="1600" b="1" smtClean="0">
              <a:latin typeface="Courier New" pitchFamily="49" charset="0"/>
            </a:endParaRPr>
          </a:p>
          <a:p>
            <a:pPr eaLnBrk="1" hangingPunct="1"/>
            <a:r>
              <a:rPr lang="en-US" sz="2400" smtClean="0"/>
              <a:t>If you do not pass a second argument to the add method, the component will be added to the center region.</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283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ight Arrow 2"/>
          <p:cNvSpPr>
            <a:spLocks noChangeArrowheads="1"/>
          </p:cNvSpPr>
          <p:nvPr/>
        </p:nvSpPr>
        <p:spPr bwMode="auto">
          <a:xfrm>
            <a:off x="609600" y="40386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pic>
        <p:nvPicPr>
          <p:cNvPr id="931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733800"/>
            <a:ext cx="35052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Box 10"/>
          <p:cNvSpPr txBox="1">
            <a:spLocks noChangeArrowheads="1"/>
          </p:cNvSpPr>
          <p:nvPr/>
        </p:nvSpPr>
        <p:spPr bwMode="auto">
          <a:xfrm>
            <a:off x="3200400" y="6473825"/>
            <a:ext cx="3657600" cy="307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1400"/>
              <a:t>NOTE: main() is omitted here to save space.</a:t>
            </a:r>
          </a:p>
        </p:txBody>
      </p:sp>
      <p:sp>
        <p:nvSpPr>
          <p:cNvPr id="93190" name="TextBox 10"/>
          <p:cNvSpPr txBox="1">
            <a:spLocks noChangeArrowheads="1"/>
          </p:cNvSpPr>
          <p:nvPr/>
        </p:nvSpPr>
        <p:spPr bwMode="auto">
          <a:xfrm>
            <a:off x="5638800" y="304800"/>
            <a:ext cx="3124200" cy="2862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One component can be added to each of the 5 areas of a </a:t>
            </a:r>
            <a:r>
              <a:rPr lang="en-US" sz="2000" b="1"/>
              <a:t>BorderLayout</a:t>
            </a:r>
            <a:r>
              <a:rPr lang="en-US" sz="2000"/>
              <a:t>.</a:t>
            </a:r>
          </a:p>
          <a:p>
            <a:pPr algn="l" eaLnBrk="1" hangingPunct="1"/>
            <a:endParaRPr lang="en-US" sz="2000"/>
          </a:p>
          <a:p>
            <a:pPr algn="l" eaLnBrk="1" hangingPunct="1"/>
            <a:r>
              <a:rPr lang="en-US" sz="2000"/>
              <a:t>If an area doesn't have a component added to it, its "turf" is given over to adjacent area(s). See the next slide.</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
            <a:ext cx="28194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2844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22788"/>
            <a:ext cx="2859088" cy="21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76200"/>
            <a:ext cx="2844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2286000"/>
            <a:ext cx="2844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4572000"/>
            <a:ext cx="28194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6" name="TextBox 10"/>
          <p:cNvSpPr txBox="1">
            <a:spLocks noChangeArrowheads="1"/>
          </p:cNvSpPr>
          <p:nvPr/>
        </p:nvSpPr>
        <p:spPr bwMode="auto">
          <a:xfrm>
            <a:off x="6831013" y="1035050"/>
            <a:ext cx="2209800" cy="16319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See the effect of adding buttons to some, but not all, of the areas of the  </a:t>
            </a:r>
            <a:r>
              <a:rPr lang="en-US" sz="2000" b="1"/>
              <a:t>BorderLayout</a:t>
            </a:r>
            <a:r>
              <a:rPr lang="en-US" sz="2000"/>
              <a:t>.</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DCDA1C0A-A37C-4A88-B52D-4B51F13D75C2}" type="slidenum">
              <a:rPr lang="en-US"/>
              <a:pPr>
                <a:defRPr/>
              </a:pPr>
              <a:t>96</a:t>
            </a:fld>
            <a:endParaRPr lang="en-US"/>
          </a:p>
        </p:txBody>
      </p:sp>
      <p:sp>
        <p:nvSpPr>
          <p:cNvPr id="95235" name="Rectangle 2"/>
          <p:cNvSpPr>
            <a:spLocks noGrp="1" noChangeArrowheads="1"/>
          </p:cNvSpPr>
          <p:nvPr>
            <p:ph type="title" idx="4294967295"/>
          </p:nvPr>
        </p:nvSpPr>
        <p:spPr/>
        <p:txBody>
          <a:bodyPr/>
          <a:lstStyle/>
          <a:p>
            <a:pPr eaLnBrk="1" hangingPunct="1"/>
            <a:r>
              <a:rPr lang="en-US" b="1" smtClean="0">
                <a:latin typeface="Courier New" pitchFamily="49" charset="0"/>
              </a:rPr>
              <a:t>BorderLayout</a:t>
            </a:r>
            <a:r>
              <a:rPr lang="en-US" smtClean="0"/>
              <a:t> Manager</a:t>
            </a:r>
          </a:p>
        </p:txBody>
      </p:sp>
      <p:sp>
        <p:nvSpPr>
          <p:cNvPr id="95236" name="Rectangle 3"/>
          <p:cNvSpPr>
            <a:spLocks noGrp="1" noChangeArrowheads="1"/>
          </p:cNvSpPr>
          <p:nvPr>
            <p:ph type="body" idx="4294967295"/>
          </p:nvPr>
        </p:nvSpPr>
        <p:spPr/>
        <p:txBody>
          <a:bodyPr/>
          <a:lstStyle/>
          <a:p>
            <a:pPr eaLnBrk="1" hangingPunct="1"/>
            <a:r>
              <a:rPr lang="en-US" sz="2800" smtClean="0"/>
              <a:t>Normally the size of a button is just large enough to accommodate the text that it displays</a:t>
            </a:r>
          </a:p>
          <a:p>
            <a:pPr eaLnBrk="1" hangingPunct="1"/>
            <a:r>
              <a:rPr lang="en-US" sz="2800" smtClean="0"/>
              <a:t>The buttons displayed in </a:t>
            </a:r>
            <a:r>
              <a:rPr lang="en-US" sz="2800" b="1" smtClean="0">
                <a:latin typeface="Courier New" pitchFamily="49" charset="0"/>
              </a:rPr>
              <a:t>BorderLayout</a:t>
            </a:r>
            <a:r>
              <a:rPr lang="en-US" sz="2800" smtClean="0"/>
              <a:t> region will not retain their normal size.</a:t>
            </a:r>
          </a:p>
          <a:p>
            <a:pPr eaLnBrk="1" hangingPunct="1"/>
            <a:r>
              <a:rPr lang="en-US" sz="2800" smtClean="0"/>
              <a:t>The components are stretched to fill all of the space in their regions.</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AD41583B-B0EF-4304-A988-5C2051A3C175}" type="slidenum">
              <a:rPr lang="en-US"/>
              <a:pPr>
                <a:defRPr/>
              </a:pPr>
              <a:t>97</a:t>
            </a:fld>
            <a:endParaRPr lang="en-US"/>
          </a:p>
        </p:txBody>
      </p:sp>
      <p:sp>
        <p:nvSpPr>
          <p:cNvPr id="96259" name="Rectangle 2"/>
          <p:cNvSpPr>
            <a:spLocks noGrp="1" noChangeArrowheads="1"/>
          </p:cNvSpPr>
          <p:nvPr>
            <p:ph type="title" idx="4294967295"/>
          </p:nvPr>
        </p:nvSpPr>
        <p:spPr/>
        <p:txBody>
          <a:bodyPr/>
          <a:lstStyle/>
          <a:p>
            <a:pPr eaLnBrk="1" hangingPunct="1"/>
            <a:r>
              <a:rPr lang="en-US" b="1" smtClean="0">
                <a:latin typeface="Courier New" pitchFamily="49" charset="0"/>
              </a:rPr>
              <a:t>BorderLayout</a:t>
            </a:r>
            <a:r>
              <a:rPr lang="en-US" smtClean="0"/>
              <a:t> Manager</a:t>
            </a:r>
          </a:p>
        </p:txBody>
      </p:sp>
      <p:sp>
        <p:nvSpPr>
          <p:cNvPr id="96260" name="Rectangle 3"/>
          <p:cNvSpPr>
            <a:spLocks noGrp="1" noChangeArrowheads="1"/>
          </p:cNvSpPr>
          <p:nvPr>
            <p:ph type="body" idx="4294967295"/>
          </p:nvPr>
        </p:nvSpPr>
        <p:spPr/>
        <p:txBody>
          <a:bodyPr/>
          <a:lstStyle/>
          <a:p>
            <a:pPr eaLnBrk="1" hangingPunct="1">
              <a:lnSpc>
                <a:spcPct val="90000"/>
              </a:lnSpc>
            </a:pPr>
            <a:r>
              <a:rPr lang="en-US" sz="2800" smtClean="0"/>
              <a:t>If the user resizes the window, the sizes of the components will be changed as well.</a:t>
            </a:r>
          </a:p>
          <a:p>
            <a:pPr eaLnBrk="1" hangingPunct="1">
              <a:lnSpc>
                <a:spcPct val="90000"/>
              </a:lnSpc>
            </a:pPr>
            <a:r>
              <a:rPr lang="en-US" sz="2800" b="1" smtClean="0">
                <a:latin typeface="Courier New" pitchFamily="49" charset="0"/>
              </a:rPr>
              <a:t>BorderLayout</a:t>
            </a:r>
            <a:r>
              <a:rPr lang="en-US" sz="2800" smtClean="0"/>
              <a:t> manager resizes components:</a:t>
            </a:r>
          </a:p>
          <a:p>
            <a:pPr lvl="1" eaLnBrk="1" hangingPunct="1">
              <a:lnSpc>
                <a:spcPct val="90000"/>
              </a:lnSpc>
            </a:pPr>
            <a:r>
              <a:rPr lang="en-US" sz="2400" smtClean="0"/>
              <a:t>placed in the north or south regions may be resized horizontally so it fills up the entire region,</a:t>
            </a:r>
          </a:p>
          <a:p>
            <a:pPr lvl="1" eaLnBrk="1" hangingPunct="1">
              <a:lnSpc>
                <a:spcPct val="90000"/>
              </a:lnSpc>
            </a:pPr>
            <a:r>
              <a:rPr lang="en-US" sz="2400" smtClean="0"/>
              <a:t>placed in the east or west regions may be resized vertically so it fills up the entire region.</a:t>
            </a:r>
          </a:p>
          <a:p>
            <a:pPr lvl="1" eaLnBrk="1" hangingPunct="1">
              <a:lnSpc>
                <a:spcPct val="90000"/>
              </a:lnSpc>
            </a:pPr>
            <a:r>
              <a:rPr lang="en-US" sz="2400" smtClean="0"/>
              <a:t>A component that is placed in the center region may be resized both horizontally and vertically so it fills up the entire region.</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7-</a:t>
            </a:r>
            <a:fld id="{AF852392-9203-44D4-9442-98877E50F5E6}" type="slidenum">
              <a:rPr lang="en-US"/>
              <a:pPr>
                <a:defRPr/>
              </a:pPr>
              <a:t>98</a:t>
            </a:fld>
            <a:endParaRPr lang="en-US"/>
          </a:p>
        </p:txBody>
      </p:sp>
      <p:sp>
        <p:nvSpPr>
          <p:cNvPr id="97283" name="Rectangle 2"/>
          <p:cNvSpPr>
            <a:spLocks noGrp="1" noChangeArrowheads="1"/>
          </p:cNvSpPr>
          <p:nvPr>
            <p:ph type="title" idx="4294967295"/>
          </p:nvPr>
        </p:nvSpPr>
        <p:spPr/>
        <p:txBody>
          <a:bodyPr/>
          <a:lstStyle/>
          <a:p>
            <a:pPr eaLnBrk="1" hangingPunct="1"/>
            <a:r>
              <a:rPr lang="en-US" b="1" smtClean="0">
                <a:latin typeface="Courier New" pitchFamily="49" charset="0"/>
              </a:rPr>
              <a:t>BorderLayout</a:t>
            </a:r>
            <a:r>
              <a:rPr lang="en-US" smtClean="0"/>
              <a:t> Manager</a:t>
            </a:r>
          </a:p>
        </p:txBody>
      </p:sp>
      <p:sp>
        <p:nvSpPr>
          <p:cNvPr id="97284" name="Rectangle 3"/>
          <p:cNvSpPr>
            <a:spLocks noGrp="1" noChangeArrowheads="1"/>
          </p:cNvSpPr>
          <p:nvPr>
            <p:ph type="body" idx="4294967295"/>
          </p:nvPr>
        </p:nvSpPr>
        <p:spPr/>
        <p:txBody>
          <a:bodyPr/>
          <a:lstStyle/>
          <a:p>
            <a:pPr eaLnBrk="1" hangingPunct="1">
              <a:lnSpc>
                <a:spcPct val="90000"/>
              </a:lnSpc>
            </a:pPr>
            <a:r>
              <a:rPr lang="en-US" sz="2800" smtClean="0"/>
              <a:t>By default there is no gap between the regions.</a:t>
            </a:r>
          </a:p>
          <a:p>
            <a:pPr eaLnBrk="1" hangingPunct="1">
              <a:lnSpc>
                <a:spcPct val="90000"/>
              </a:lnSpc>
            </a:pPr>
            <a:r>
              <a:rPr lang="en-US" sz="2800" smtClean="0"/>
              <a:t>An overloaded </a:t>
            </a:r>
            <a:r>
              <a:rPr lang="en-US" sz="2800" b="1" smtClean="0">
                <a:latin typeface="Courier New" pitchFamily="49" charset="0"/>
              </a:rPr>
              <a:t>BorderLayout</a:t>
            </a:r>
            <a:r>
              <a:rPr lang="en-US" sz="2800" smtClean="0"/>
              <a:t> constructor allows horizontal and vertical gaps to be specified (in pixels).</a:t>
            </a:r>
          </a:p>
          <a:p>
            <a:pPr eaLnBrk="1" hangingPunct="1">
              <a:lnSpc>
                <a:spcPct val="90000"/>
              </a:lnSpc>
            </a:pPr>
            <a:r>
              <a:rPr lang="en-US" sz="2800" smtClean="0"/>
              <a:t>The constructor has the following format</a:t>
            </a:r>
            <a:br>
              <a:rPr lang="en-US" sz="2800" smtClean="0"/>
            </a:br>
            <a:endParaRPr lang="en-US" sz="2800" smtClean="0"/>
          </a:p>
          <a:p>
            <a:pPr eaLnBrk="1" hangingPunct="1">
              <a:lnSpc>
                <a:spcPct val="90000"/>
              </a:lnSpc>
              <a:buFontTx/>
              <a:buNone/>
            </a:pPr>
            <a:r>
              <a:rPr lang="en-US" sz="2000" smtClean="0">
                <a:latin typeface="Courier New" pitchFamily="49" charset="0"/>
              </a:rPr>
              <a:t>	</a:t>
            </a:r>
            <a:r>
              <a:rPr lang="en-US" sz="2000" b="1" smtClean="0">
                <a:latin typeface="Courier New" pitchFamily="49" charset="0"/>
              </a:rPr>
              <a:t>BorderLayout(int horizontalGap, int verticalGap)</a:t>
            </a:r>
            <a:br>
              <a:rPr lang="en-US" sz="2000" b="1" smtClean="0">
                <a:latin typeface="Courier New" pitchFamily="49" charset="0"/>
              </a:rPr>
            </a:br>
            <a:endParaRPr lang="en-US" sz="2000" b="1" smtClean="0">
              <a:latin typeface="Courier New" pitchFamily="49" charset="0"/>
            </a:endParaRPr>
          </a:p>
          <a:p>
            <a:pPr eaLnBrk="1" hangingPunct="1">
              <a:lnSpc>
                <a:spcPct val="90000"/>
              </a:lnSpc>
            </a:pPr>
            <a:r>
              <a:rPr lang="en-US" sz="2800" smtClean="0"/>
              <a:t>Example:</a:t>
            </a:r>
          </a:p>
          <a:p>
            <a:pPr eaLnBrk="1" hangingPunct="1">
              <a:lnSpc>
                <a:spcPct val="90000"/>
              </a:lnSpc>
              <a:buFontTx/>
              <a:buNone/>
            </a:pPr>
            <a:r>
              <a:rPr lang="en-US" sz="2400" smtClean="0">
                <a:latin typeface="Courier New" pitchFamily="49" charset="0"/>
              </a:rPr>
              <a:t>	</a:t>
            </a:r>
            <a:r>
              <a:rPr lang="en-US" sz="2400" b="1" smtClean="0">
                <a:latin typeface="Courier New" pitchFamily="49" charset="0"/>
              </a:rPr>
              <a:t>setLayout(new BorderLayout(5,10));</a:t>
            </a:r>
          </a:p>
          <a:p>
            <a:pPr eaLnBrk="1" hangingPunct="1">
              <a:lnSpc>
                <a:spcPct val="90000"/>
              </a:lnSpc>
            </a:pPr>
            <a:endParaRPr lang="en-US"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5867400"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4196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Right Arrow 3"/>
          <p:cNvSpPr>
            <a:spLocks noChangeArrowheads="1"/>
          </p:cNvSpPr>
          <p:nvPr/>
        </p:nvSpPr>
        <p:spPr bwMode="auto">
          <a:xfrm>
            <a:off x="914400" y="2438400"/>
            <a:ext cx="457200" cy="228600"/>
          </a:xfrm>
          <a:prstGeom prst="rightArrow">
            <a:avLst>
              <a:gd name="adj1" fmla="val 50000"/>
              <a:gd name="adj2" fmla="val 50000"/>
            </a:avLst>
          </a:prstGeom>
          <a:solidFill>
            <a:srgbClr val="FF3300"/>
          </a:solidFill>
          <a:ln w="9525" algn="ctr">
            <a:solidFill>
              <a:schemeClr val="tx1"/>
            </a:solidFill>
            <a:round/>
            <a:headEnd/>
            <a:tailEnd/>
          </a:ln>
        </p:spPr>
        <p:txBody>
          <a:bodyPr wrap="none"/>
          <a:lstStyle/>
          <a:p>
            <a:endParaRPr lang="en-US"/>
          </a:p>
        </p:txBody>
      </p:sp>
      <p:sp>
        <p:nvSpPr>
          <p:cNvPr id="98309" name="TextBox 10"/>
          <p:cNvSpPr txBox="1">
            <a:spLocks noChangeArrowheads="1"/>
          </p:cNvSpPr>
          <p:nvPr/>
        </p:nvSpPr>
        <p:spPr bwMode="auto">
          <a:xfrm>
            <a:off x="6629400" y="1035050"/>
            <a:ext cx="2209800" cy="19399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l" eaLnBrk="1" hangingPunct="1"/>
            <a:r>
              <a:rPr lang="en-US" sz="2000"/>
              <a:t>Now there is a gap between components: horizontal gap of 5 pixels, vertical gap of 10 pixels.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_Gaddis_CntrlStrc">
  <a:themeElements>
    <a:clrScheme name="2_Gaddis_CntrlStr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Gaddis_CntrlStrc">
      <a:majorFont>
        <a:latin typeface="Arial"/>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2_Gaddis_CntrlStr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Gaddis_CntrlStrc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Gaddis_CntrlStrc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Gaddis_CntrlStrc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Gaddis_CntrlStrc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Gaddis_CntrlStrc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Gaddis_CntrlStrc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Gaddis_CntrlStrc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Gaddis_CntrlStrc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Gaddis_CntrlStrc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Gaddis_CntrlStrc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Gaddis_CntrlStrc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6944</TotalTime>
  <Words>8654</Words>
  <Application>Microsoft Office PowerPoint</Application>
  <PresentationFormat>On-screen Show (4:3)</PresentationFormat>
  <Paragraphs>1427</Paragraphs>
  <Slides>194</Slides>
  <Notes>99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194</vt:i4>
      </vt:variant>
    </vt:vector>
  </HeadingPairs>
  <TitlesOfParts>
    <vt:vector size="203" baseType="lpstr">
      <vt:lpstr>Arial</vt:lpstr>
      <vt:lpstr>Courier</vt:lpstr>
      <vt:lpstr>Courier New</vt:lpstr>
      <vt:lpstr>Minion-Regular</vt:lpstr>
      <vt:lpstr>OfficinaSerif-Book</vt:lpstr>
      <vt:lpstr>Times</vt:lpstr>
      <vt:lpstr>Times New Roman</vt:lpstr>
      <vt:lpstr>ヒラギノ角ゴ Pro W3</vt:lpstr>
      <vt:lpstr>2_Gaddis_CntrlStrc</vt:lpstr>
      <vt:lpstr>PowerPoint Presentation</vt:lpstr>
      <vt:lpstr>Chapter Topics</vt:lpstr>
      <vt:lpstr>Introduction</vt:lpstr>
      <vt:lpstr>Introduction</vt:lpstr>
      <vt:lpstr>JFC, AWT, Swing</vt:lpstr>
      <vt:lpstr>JFC, AWT, Swing</vt:lpstr>
      <vt:lpstr>JFC, AWT, Swing</vt:lpstr>
      <vt:lpstr>JFC, AWT, Swing</vt:lpstr>
      <vt:lpstr>Event Driven Programming</vt:lpstr>
      <vt:lpstr>javax.swing and java.awt</vt:lpstr>
      <vt:lpstr>Creating Windows</vt:lpstr>
      <vt:lpstr>Class JFrame</vt:lpstr>
      <vt:lpstr>Creating Windows</vt:lpstr>
      <vt:lpstr>Creating Windows</vt:lpstr>
      <vt:lpstr>Creating Windows</vt:lpstr>
      <vt:lpstr>Creating Windows</vt:lpstr>
      <vt:lpstr>Creating Windows</vt:lpstr>
      <vt:lpstr>Creating Windows</vt:lpstr>
      <vt:lpstr>PowerPoint Presentation</vt:lpstr>
      <vt:lpstr>PowerPoint Presentation</vt:lpstr>
      <vt:lpstr>Extending JFrame</vt:lpstr>
      <vt:lpstr>Class SimpleWindow</vt:lpstr>
      <vt:lpstr>Extending JFrame</vt:lpstr>
      <vt:lpstr>Extending JFrame</vt:lpstr>
      <vt:lpstr>PowerPoint Presentation</vt:lpstr>
      <vt:lpstr>PowerPoint Presentation</vt:lpstr>
      <vt:lpstr>Adding Components</vt:lpstr>
      <vt:lpstr>Class JLabel</vt:lpstr>
      <vt:lpstr>Class JTextField</vt:lpstr>
      <vt:lpstr>Class JButton</vt:lpstr>
      <vt:lpstr>Sketch of Kilometer Converter Graphical User Interface</vt:lpstr>
      <vt:lpstr>Adding Components</vt:lpstr>
      <vt:lpstr>Adding Components: content panes</vt:lpstr>
      <vt:lpstr>Adding Components: panels</vt:lpstr>
      <vt:lpstr>Adding Components</vt:lpstr>
      <vt:lpstr>PowerPoint Presentation</vt:lpstr>
      <vt:lpstr>PowerPoint Presentation</vt:lpstr>
      <vt:lpstr>PowerPoint Presentation</vt:lpstr>
      <vt:lpstr>PowerPoint Presentation</vt:lpstr>
      <vt:lpstr>Handling Action Events</vt:lpstr>
      <vt:lpstr>Handling Action Events</vt:lpstr>
      <vt:lpstr>Handling Action Events</vt:lpstr>
      <vt:lpstr>Handling Action Events</vt:lpstr>
      <vt:lpstr>Writing Event Listener Classes as Private Inner Classes</vt:lpstr>
      <vt:lpstr>Event Listeners Must Implement an Interface</vt:lpstr>
      <vt:lpstr>Event Listeners Must Implement an Interface</vt:lpstr>
      <vt:lpstr>PowerPoint Presentation</vt:lpstr>
      <vt:lpstr>Handling Action Events</vt:lpstr>
      <vt:lpstr>Registering A Listener</vt:lpstr>
      <vt:lpstr>PowerPoint Presentation</vt:lpstr>
      <vt:lpstr>PowerPoint Presentation</vt:lpstr>
      <vt:lpstr>PowerPoint Presentation</vt:lpstr>
      <vt:lpstr>PowerPoint Presentation</vt:lpstr>
      <vt:lpstr>PowerPoint Presentation</vt:lpstr>
      <vt:lpstr>PowerPoint Presentation</vt:lpstr>
      <vt:lpstr>Validating Data in a TextField</vt:lpstr>
      <vt:lpstr>PowerPoint Presentation</vt:lpstr>
      <vt:lpstr>PowerPoint Presentation</vt:lpstr>
      <vt:lpstr>PowerPoint Presentation</vt:lpstr>
      <vt:lpstr>Background and Foreground Colors</vt:lpstr>
      <vt:lpstr>Color Constants</vt:lpstr>
      <vt:lpstr>Color Constants</vt:lpstr>
      <vt:lpstr>PowerPoint Presentation</vt:lpstr>
      <vt:lpstr>PowerPoint Presentation</vt:lpstr>
      <vt:lpstr>PowerPoint Presentation</vt:lpstr>
      <vt:lpstr>PowerPoint Presentation</vt:lpstr>
      <vt:lpstr>To Set the Background Color of the JFrame's Content Pane</vt:lpstr>
      <vt:lpstr>PowerPoint Presentation</vt:lpstr>
      <vt:lpstr>The ActionEvent Object</vt:lpstr>
      <vt:lpstr>The ActionEvent Object: getActionCommand()</vt:lpstr>
      <vt:lpstr>PowerPoint Presentation</vt:lpstr>
      <vt:lpstr>PowerPoint Presentation</vt:lpstr>
      <vt:lpstr>The ActionEvent Object: getSource()</vt:lpstr>
      <vt:lpstr>PowerPoint Presentation</vt:lpstr>
      <vt:lpstr>Equipping GUI Classes with a main Method</vt:lpstr>
      <vt:lpstr>PowerPoint Presentation</vt:lpstr>
      <vt:lpstr>Using Console Output to Debug a GUI</vt:lpstr>
      <vt:lpstr>Using Console Output to Debug a GUI</vt:lpstr>
      <vt:lpstr>PowerPoint Presentation</vt:lpstr>
      <vt:lpstr>PowerPoint Presentation</vt:lpstr>
      <vt:lpstr>END chapter 7-1</vt:lpstr>
      <vt:lpstr>Layout Managers</vt:lpstr>
      <vt:lpstr>Layout Managers</vt:lpstr>
      <vt:lpstr>Layout Managers</vt:lpstr>
      <vt:lpstr>FlowLayout Manager</vt:lpstr>
      <vt:lpstr>PowerPoint Presentation</vt:lpstr>
      <vt:lpstr>FlowLayout Manager</vt:lpstr>
      <vt:lpstr>PowerPoint Presentation</vt:lpstr>
      <vt:lpstr>FlowLayout Manager</vt:lpstr>
      <vt:lpstr>PowerPoint Presentation</vt:lpstr>
      <vt:lpstr>BorderLayout Manager</vt:lpstr>
      <vt:lpstr>BorderLayout Manager</vt:lpstr>
      <vt:lpstr>BorderLayout Manager</vt:lpstr>
      <vt:lpstr>PowerPoint Presentation</vt:lpstr>
      <vt:lpstr>PowerPoint Presentation</vt:lpstr>
      <vt:lpstr>BorderLayout Manager</vt:lpstr>
      <vt:lpstr>BorderLayout Manager</vt:lpstr>
      <vt:lpstr>BorderLayout Manager</vt:lpstr>
      <vt:lpstr>PowerPoint Presentation</vt:lpstr>
      <vt:lpstr>PowerPoint Presentation</vt:lpstr>
      <vt:lpstr>PowerPoint Presentation</vt:lpstr>
      <vt:lpstr>PowerPoint Presentation</vt:lpstr>
      <vt:lpstr>Nesting Components in a Layout</vt:lpstr>
      <vt:lpstr>Nesting Components in a Layout</vt:lpstr>
      <vt:lpstr>Nesting Components in a Layout</vt:lpstr>
      <vt:lpstr>PowerPoint Presentation</vt:lpstr>
      <vt:lpstr>Nesting Components in a Layout</vt:lpstr>
      <vt:lpstr>GridLayout Manager</vt:lpstr>
      <vt:lpstr>GridLayout Manager</vt:lpstr>
      <vt:lpstr>GridLayout Manager</vt:lpstr>
      <vt:lpstr>GridLayout Manager</vt:lpstr>
      <vt:lpstr>PowerPoint Presentation</vt:lpstr>
      <vt:lpstr>PowerPoint Presentation</vt:lpstr>
      <vt:lpstr>PowerPoint Presentation</vt:lpstr>
      <vt:lpstr>GridLayout Manager</vt:lpstr>
      <vt:lpstr>PowerPoint Presentation</vt:lpstr>
      <vt:lpstr>PowerPoint Presentation</vt:lpstr>
      <vt:lpstr>END chapter 7-2</vt:lpstr>
      <vt:lpstr>Radio Buttons</vt:lpstr>
      <vt:lpstr>Button Groups</vt:lpstr>
      <vt:lpstr>Button Groups</vt:lpstr>
      <vt:lpstr>Button Groups</vt:lpstr>
      <vt:lpstr>Class ButtonGroup</vt:lpstr>
      <vt:lpstr>Radio Button Events</vt:lpstr>
      <vt:lpstr>Class JRadioButton</vt:lpstr>
      <vt:lpstr>PowerPoint Presentation</vt:lpstr>
      <vt:lpstr>PowerPoint Presentation</vt:lpstr>
      <vt:lpstr>PowerPoint Presentation</vt:lpstr>
      <vt:lpstr>Determining Selected Radio Buttons</vt:lpstr>
      <vt:lpstr>PowerPoint Presentation</vt:lpstr>
      <vt:lpstr>PowerPoint Presentation</vt:lpstr>
      <vt:lpstr>PowerPoint Presentation</vt:lpstr>
      <vt:lpstr>Selecting a Radio Button in Code</vt:lpstr>
      <vt:lpstr>Check Boxes</vt:lpstr>
      <vt:lpstr>Class JCheckBox</vt:lpstr>
      <vt:lpstr>Check Boxes</vt:lpstr>
      <vt:lpstr>Check Box Events</vt:lpstr>
      <vt:lpstr>Check Box Events</vt:lpstr>
      <vt:lpstr>Determining Selected Check Boxes</vt:lpstr>
      <vt:lpstr>PowerPoint Presentation</vt:lpstr>
      <vt:lpstr>PowerPoint Presentation</vt:lpstr>
      <vt:lpstr>PowerPoint Presentation</vt:lpstr>
      <vt:lpstr>PowerPoint Presentation</vt:lpstr>
      <vt:lpstr>PowerPoint Presentation</vt:lpstr>
      <vt:lpstr>PowerPoint Presentation</vt:lpstr>
      <vt:lpstr>Selecting Check Boxes in Code</vt:lpstr>
      <vt:lpstr>Borders</vt:lpstr>
      <vt:lpstr>Borders</vt:lpstr>
      <vt:lpstr>PowerPoint Presentation</vt:lpstr>
      <vt:lpstr>PowerPoint Presentation</vt:lpstr>
      <vt:lpstr>PowerPoint Presentation</vt:lpstr>
      <vt:lpstr>PowerPoint Presentation</vt:lpstr>
      <vt:lpstr>Borders: Empty Borders</vt:lpstr>
      <vt:lpstr>Borders: Line Borders</vt:lpstr>
      <vt:lpstr>Borders: Etched Borders</vt:lpstr>
      <vt:lpstr>Borders: Titled Borders</vt:lpstr>
      <vt:lpstr>Borders: Matte Borders</vt:lpstr>
      <vt:lpstr>Borders: Bevel Borders</vt:lpstr>
      <vt:lpstr>Borders: Compound Borders</vt:lpstr>
      <vt:lpstr>Borders</vt:lpstr>
      <vt:lpstr>PowerPoint Presentation</vt:lpstr>
      <vt:lpstr>PowerPoint Presentation</vt:lpstr>
      <vt:lpstr>PowerPoint Presentation</vt:lpstr>
      <vt:lpstr>The Brandi’s Bagel House Application</vt:lpstr>
      <vt:lpstr>The Brandi’s Bagel House Application</vt:lpstr>
      <vt:lpstr>The Brandi’s Bagel House Application</vt:lpstr>
      <vt:lpstr>The Brandi’s Bagel House Application</vt:lpstr>
      <vt:lpstr>The Brandi’s Bagel House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Brandi’s Bagel House Application as a Single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Splash Screens</vt:lpstr>
      <vt:lpstr>Splash Screens</vt:lpstr>
      <vt:lpstr>Splash Screens</vt:lpstr>
      <vt:lpstr>END chapter 7-3</vt:lpstr>
    </vt:vector>
  </TitlesOfParts>
  <Company>©2008 Pearson Addison-Wesley. All rights reserved</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dc:title>
  <dc:subject>A First Look at GUI Applications</dc:subject>
  <dc:creator>Tony Gaddis</dc:creator>
  <cp:lastModifiedBy>jared stearns</cp:lastModifiedBy>
  <cp:revision>196</cp:revision>
  <cp:lastPrinted>2009-04-22T19:24:48Z</cp:lastPrinted>
  <dcterms:created xsi:type="dcterms:W3CDTF">2003-10-08T04:42:30Z</dcterms:created>
  <dcterms:modified xsi:type="dcterms:W3CDTF">2014-07-14T11:48:47Z</dcterms:modified>
</cp:coreProperties>
</file>